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9" r:id="rId3"/>
    <p:sldId id="304" r:id="rId4"/>
    <p:sldId id="305" r:id="rId5"/>
    <p:sldId id="298" r:id="rId6"/>
    <p:sldId id="299" r:id="rId7"/>
    <p:sldId id="300" r:id="rId8"/>
    <p:sldId id="301" r:id="rId9"/>
    <p:sldId id="294" r:id="rId10"/>
    <p:sldId id="291" r:id="rId11"/>
  </p:sldIdLst>
  <p:sldSz cx="9144000" cy="5143500" type="screen16x9"/>
  <p:notesSz cx="6797675" cy="9928225"/>
  <p:embeddedFontLst>
    <p:embeddedFont>
      <p:font typeface="Myriad Pro SemiExt" panose="020B0505030403020204" charset="0"/>
      <p:regular r:id="rId14"/>
      <p:bold r:id="rId15"/>
      <p:italic r:id="rId16"/>
      <p:boldItalic r:id="rId17"/>
    </p:embeddedFont>
    <p:embeddedFont>
      <p:font typeface="Myriad Pro Black SemiExt" panose="020B0805030403020204" charset="0"/>
      <p:bold r:id="rId18"/>
      <p:boldItalic r:id="rId19"/>
    </p:embeddedFont>
    <p:embeddedFont>
      <p:font typeface="Arial Black" panose="020B0A04020102020204" pitchFamily="34" charset="0"/>
      <p:bold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Myriad Pro Cond" panose="020B0706030403020204" charset="0"/>
      <p:bold r:id="rId23"/>
    </p:embeddedFont>
    <p:embeddedFont>
      <p:font typeface="Myriad Pro Light" panose="020B0403030403020204" charset="0"/>
      <p:regular r:id="rId24"/>
      <p:bold r:id="rId25"/>
      <p:italic r:id="rId26"/>
      <p:boldItalic r:id="rId27"/>
    </p:embeddedFont>
    <p:embeddedFont>
      <p:font typeface="Myriad Pro Light SemiExt" panose="020B0405030403020204" charset="0"/>
      <p:regular r:id="rId28"/>
      <p:bold r:id="rId29"/>
      <p:italic r:id="rId30"/>
      <p:boldItalic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Myriad Pro Light SemiCond" panose="020B0403030403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4897C5-92D3-455B-84CF-241856CD89A0}">
          <p14:sldIdLst>
            <p14:sldId id="260"/>
            <p14:sldId id="269"/>
          </p14:sldIdLst>
        </p14:section>
        <p14:section name="Раздел без заголовка" id="{85521F0A-C48B-44D8-99A0-1ACBECDB3649}">
          <p14:sldIdLst>
            <p14:sldId id="304"/>
            <p14:sldId id="305"/>
            <p14:sldId id="298"/>
            <p14:sldId id="299"/>
            <p14:sldId id="300"/>
            <p14:sldId id="301"/>
            <p14:sldId id="294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ерасимова Оксана Владимировна" initials="ГОВ" lastIdx="2" clrIdx="0"/>
  <p:cmAuthor id="1" name="Балясный Марк Владимирович" initials="БМВ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  <a:srgbClr val="FF4B4B"/>
    <a:srgbClr val="3162FF"/>
    <a:srgbClr val="FFCCCC"/>
    <a:srgbClr val="0027A2"/>
    <a:srgbClr val="C43838"/>
    <a:srgbClr val="7821B8"/>
    <a:srgbClr val="FF3B57"/>
    <a:srgbClr val="00F0F6"/>
    <a:srgbClr val="89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1" autoAdjust="0"/>
    <p:restoredTop sz="95465" autoAdjust="0"/>
  </p:normalViewPr>
  <p:slideViewPr>
    <p:cSldViewPr snapToGrid="0">
      <p:cViewPr varScale="1">
        <p:scale>
          <a:sx n="145" d="100"/>
          <a:sy n="145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font" Target="fonts/font2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font" Target="fonts/font30.fntdata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2-04T21:05:47.686" idx="1">
    <p:pos x="10" y="10"/>
    <p:text>включаем куратора
руководителя
администратора и отвественных за задачи: каюмов, стратонова, кучеренко, профатилов</p:text>
  </p:cm>
  <p:cm authorId="1" dt="2018-12-05T10:09:10.667" idx="1">
    <p:pos x="10" y="146"/>
    <p:text>сделано</p:text>
    <p:extLst>
      <p:ext uri="{C676402C-5697-4E1C-873F-D02D1690AC5C}">
        <p15:threadingInfo xmlns:p15="http://schemas.microsoft.com/office/powerpoint/2012/main" timeZoneBias="-720">
          <p15:parentCm authorId="0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274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27" y="2"/>
            <a:ext cx="2945660" cy="498274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6D289C49-1B1B-4008-BF8E-BE3F9C55A89C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953"/>
            <a:ext cx="2945660" cy="498274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27" y="9429953"/>
            <a:ext cx="2945660" cy="498274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76CFA62B-91DF-4E30-BAD9-31AF4CEB5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5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136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60" cy="498136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65A2876F-AF63-4F3E-86EF-A69CBF11AA0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4" tIns="45857" rIns="91714" bIns="458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714" tIns="45857" rIns="91714" bIns="458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813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813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A27D3E67-BCBF-4159-9FA7-676313788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1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3E67-BCBF-4159-9FA7-676313788A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6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3E67-BCBF-4159-9FA7-676313788A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4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8000"/>
            <a:ext cx="4508500" cy="2536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332">
              <a:defRPr/>
            </a:pPr>
            <a:r>
              <a:rPr lang="ru-RU" dirty="0" smtClean="0"/>
              <a:t>Ответственный</a:t>
            </a:r>
            <a:r>
              <a:rPr lang="ru-RU" baseline="0" dirty="0" smtClean="0"/>
              <a:t> за информацию на слайде - </a:t>
            </a:r>
            <a:r>
              <a:rPr lang="ru-RU" baseline="0" dirty="0" err="1" smtClean="0"/>
              <a:t>ОРПиРП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88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3E67-BCBF-4159-9FA7-676313788A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0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3E67-BCBF-4159-9FA7-676313788AD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3E67-BCBF-4159-9FA7-676313788AD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0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50B7-1B6F-4673-9946-1F8A66CFB55A}" type="datetime1">
              <a:rPr lang="ru-RU" smtClean="0"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3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BEE3-D2D4-4AFB-B0B7-BA2FC9F415A5}" type="datetime1">
              <a:rPr lang="ru-RU" smtClean="0"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2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C370-5A8E-48A1-AD72-58363959AE56}" type="datetime1">
              <a:rPr lang="ru-RU" smtClean="0"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9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311049"/>
            <a:ext cx="6385870" cy="33705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39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0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48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53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E666-AADC-4F2B-8BB9-BD496CB6C669}" type="datetime1">
              <a:rPr lang="ru-RU" smtClean="0"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8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E2B4-325A-4C6F-B09D-C6F2ECE5B0AF}" type="datetime1">
              <a:rPr lang="ru-RU" smtClean="0"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1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0B18-E85D-4C2A-B465-73449BD4078B}" type="datetime1">
              <a:rPr lang="ru-RU" smtClean="0"/>
              <a:t>27.12.2019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EFDE-196E-42F7-AF55-2B05D1768CB5}" type="datetime1">
              <a:rPr lang="ru-RU" smtClean="0"/>
              <a:t>27.12.2019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1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3E1B-4F7F-48C9-95A3-722BE634E2A9}" type="datetime1">
              <a:rPr lang="ru-RU" smtClean="0"/>
              <a:t>27.12.2019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3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5E77-17AA-4740-B295-CDE7FB87B835}" type="datetime1">
              <a:rPr lang="ru-RU" smtClean="0"/>
              <a:t>27.12.2019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0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B0D-7081-49F3-A0A6-9DF8C7DFA653}" type="datetime1">
              <a:rPr lang="ru-RU" smtClean="0"/>
              <a:t>27.12.2019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2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4CEC-FB2E-4582-A4B8-B8EA5E69685E}" type="datetime1">
              <a:rPr lang="ru-RU" smtClean="0"/>
              <a:t>27.12.2019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8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C3E4-4D1D-49ED-9898-9489C4380F71}" type="datetime1">
              <a:rPr lang="ru-RU" smtClean="0"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6FDB0-0B4E-4A84-87CF-4A09E8576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6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.ytimg.com/vi/MhsC_xEpjnk/maxresdefault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3" r="33423"/>
          <a:stretch/>
        </p:blipFill>
        <p:spPr bwMode="auto">
          <a:xfrm>
            <a:off x="5350669" y="1932"/>
            <a:ext cx="379333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47789" y="0"/>
            <a:ext cx="3796211" cy="5143500"/>
          </a:xfrm>
          <a:prstGeom prst="rect">
            <a:avLst/>
          </a:prstGeom>
          <a:solidFill>
            <a:srgbClr val="3162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988437" y="4676692"/>
            <a:ext cx="461596" cy="46159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155237" y="4553910"/>
            <a:ext cx="589590" cy="5895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57250" y="3336176"/>
            <a:ext cx="294795" cy="2947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286288" y="1951914"/>
            <a:ext cx="619835" cy="6198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212692" y="2253799"/>
            <a:ext cx="598140" cy="6357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801692" y="2167086"/>
            <a:ext cx="619835" cy="6198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643275" y="4478469"/>
            <a:ext cx="17425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b="1" dirty="0" smtClean="0">
                <a:solidFill>
                  <a:srgbClr val="FF3B57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Агентство инвестиций</a:t>
            </a:r>
            <a:br>
              <a:rPr lang="ru-RU" sz="1000" b="1" dirty="0" smtClean="0">
                <a:solidFill>
                  <a:srgbClr val="FF3B57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srgbClr val="FF3B57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и предпринимательства</a:t>
            </a:r>
            <a:br>
              <a:rPr lang="ru-RU" sz="1000" b="1" dirty="0" smtClean="0">
                <a:solidFill>
                  <a:srgbClr val="FF3B57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srgbClr val="FF3B57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Камчатского края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4667806" y="-20079"/>
            <a:ext cx="267767" cy="2677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678762" y="0"/>
            <a:ext cx="96358" cy="963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057933" y="2321414"/>
            <a:ext cx="380133" cy="3801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4480479" y="2508174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60" name="Прямоугольник 59"/>
          <p:cNvSpPr/>
          <p:nvPr/>
        </p:nvSpPr>
        <p:spPr>
          <a:xfrm>
            <a:off x="4654761" y="2367593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64" name="Прямоугольник 63"/>
          <p:cNvSpPr/>
          <p:nvPr/>
        </p:nvSpPr>
        <p:spPr>
          <a:xfrm rot="5400000">
            <a:off x="1951817" y="3468124"/>
            <a:ext cx="198283" cy="164398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65" name="Прямоугольник 64"/>
          <p:cNvSpPr/>
          <p:nvPr/>
        </p:nvSpPr>
        <p:spPr>
          <a:xfrm>
            <a:off x="2754177" y="4052680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66" name="Прямоугольник 65"/>
          <p:cNvSpPr/>
          <p:nvPr/>
        </p:nvSpPr>
        <p:spPr>
          <a:xfrm>
            <a:off x="3951614" y="4145723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67" name="Прямоугольник 66"/>
          <p:cNvSpPr/>
          <p:nvPr/>
        </p:nvSpPr>
        <p:spPr>
          <a:xfrm>
            <a:off x="4144509" y="4356082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68" name="Прямоугольник 67"/>
          <p:cNvSpPr/>
          <p:nvPr/>
        </p:nvSpPr>
        <p:spPr>
          <a:xfrm>
            <a:off x="213973" y="2111583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69" name="Прямоугольник 68"/>
          <p:cNvSpPr/>
          <p:nvPr/>
        </p:nvSpPr>
        <p:spPr>
          <a:xfrm>
            <a:off x="233513" y="2461263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96" y="442731"/>
            <a:ext cx="779397" cy="97424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39964" y="4358387"/>
            <a:ext cx="1557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3B57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2019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59086" y="4494464"/>
            <a:ext cx="0" cy="446821"/>
          </a:xfrm>
          <a:prstGeom prst="line">
            <a:avLst/>
          </a:prstGeom>
          <a:ln w="12700">
            <a:solidFill>
              <a:srgbClr val="FF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5347789" y="4523212"/>
            <a:ext cx="3796211" cy="361970"/>
            <a:chOff x="5347789" y="4523212"/>
            <a:chExt cx="3796211" cy="36197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5347789" y="4523212"/>
              <a:ext cx="3796211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Myriad Pro Light" panose="020B0403030403020204" pitchFamily="34" charset="0"/>
                  <a:cs typeface="Times New Roman" panose="02020603050405020304" pitchFamily="18" charset="0"/>
                </a:rPr>
                <a:t>investkamchatka.ru</a:t>
              </a:r>
              <a:endParaRPr lang="ru-RU" sz="1200" b="1" dirty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426881" y="4536366"/>
              <a:ext cx="1638026" cy="348816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13696" y="416097"/>
            <a:ext cx="46979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О новых возможностях для бизнеса в связи с реализацией национального проекта</a:t>
            </a:r>
          </a:p>
          <a:p>
            <a:pPr>
              <a:lnSpc>
                <a:spcPts val="3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«Малое и среднее предпринимательство </a:t>
            </a:r>
          </a:p>
          <a:p>
            <a:pPr>
              <a:lnSpc>
                <a:spcPts val="3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и поддержка индивидуальной предпринимательской инициативы»</a:t>
            </a:r>
            <a:r>
              <a:rPr lang="ru-RU" sz="24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 в Камчатском крае</a:t>
            </a:r>
            <a:endParaRPr lang="ru-RU" sz="2400" b="1" dirty="0"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.ytimg.com/vi/MhsC_xEpjnk/maxresdefault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131" r="-78" b="-131"/>
          <a:stretch/>
        </p:blipFill>
        <p:spPr bwMode="auto">
          <a:xfrm>
            <a:off x="-1" y="0"/>
            <a:ext cx="921067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3618" y="0"/>
            <a:ext cx="9224293" cy="5143500"/>
          </a:xfrm>
          <a:prstGeom prst="rect">
            <a:avLst/>
          </a:prstGeom>
          <a:solidFill>
            <a:srgbClr val="3162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4" name="Прямоугольник 3"/>
          <p:cNvSpPr/>
          <p:nvPr/>
        </p:nvSpPr>
        <p:spPr>
          <a:xfrm>
            <a:off x="776845" y="2571750"/>
            <a:ext cx="7590311" cy="54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chemeClr val="bg1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0743" y="1458956"/>
            <a:ext cx="17425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Агентство инвестиций</a:t>
            </a:r>
            <a:br>
              <a:rPr lang="ru-RU" sz="1000" b="1" dirty="0" smtClean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и предпринимательства</a:t>
            </a:r>
            <a:br>
              <a:rPr lang="ru-RU" sz="1000" b="1" dirty="0" smtClean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Камчатского края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02" y="442731"/>
            <a:ext cx="779397" cy="974246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673894" y="4342825"/>
            <a:ext cx="3796211" cy="361970"/>
            <a:chOff x="5347789" y="4523212"/>
            <a:chExt cx="3796211" cy="36197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5347789" y="4523212"/>
              <a:ext cx="3796211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Myriad Pro Light" panose="020B0403030403020204" pitchFamily="34" charset="0"/>
                  <a:cs typeface="Times New Roman" panose="02020603050405020304" pitchFamily="18" charset="0"/>
                </a:rPr>
                <a:t>investkamchatka.ru</a:t>
              </a:r>
              <a:endParaRPr lang="ru-RU" sz="1200" b="1" dirty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426881" y="4536366"/>
              <a:ext cx="1638026" cy="348816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372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atic.tildacdn.com/tild6637-6564-4862-b133-623765323436/1-zd-prav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6" t="12195" r="28088" b="37472"/>
          <a:stretch/>
        </p:blipFill>
        <p:spPr bwMode="auto">
          <a:xfrm>
            <a:off x="6598832" y="0"/>
            <a:ext cx="25384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99498" y="0"/>
            <a:ext cx="2537777" cy="5143500"/>
          </a:xfrm>
          <a:prstGeom prst="rect">
            <a:avLst/>
          </a:prstGeom>
          <a:solidFill>
            <a:srgbClr val="3162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13" name="Прямоугольник 12"/>
          <p:cNvSpPr/>
          <p:nvPr/>
        </p:nvSpPr>
        <p:spPr>
          <a:xfrm>
            <a:off x="731184" y="297758"/>
            <a:ext cx="4978243" cy="28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Формирование регионального проекта</a:t>
            </a:r>
            <a:endParaRPr lang="ru-RU" sz="1500" b="1" dirty="0"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415436"/>
            <a:ext cx="631528" cy="0"/>
          </a:xfrm>
          <a:prstGeom prst="line">
            <a:avLst/>
          </a:prstGeom>
          <a:ln w="38100">
            <a:solidFill>
              <a:srgbClr val="FF3B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 rot="5400000">
            <a:off x="6271563" y="274853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3" name="Прямоугольник 52"/>
          <p:cNvSpPr/>
          <p:nvPr/>
        </p:nvSpPr>
        <p:spPr>
          <a:xfrm>
            <a:off x="6165628" y="182205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4" name="Прямоугольник 53"/>
          <p:cNvSpPr/>
          <p:nvPr/>
        </p:nvSpPr>
        <p:spPr>
          <a:xfrm>
            <a:off x="-5280" y="3132671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5" name="Прямоугольник 54"/>
          <p:cNvSpPr/>
          <p:nvPr/>
        </p:nvSpPr>
        <p:spPr>
          <a:xfrm>
            <a:off x="-3813" y="2937959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295859" y="1600876"/>
            <a:ext cx="294795" cy="2947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314315" y="2012688"/>
            <a:ext cx="147398" cy="1473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741293" y="4711807"/>
            <a:ext cx="431690" cy="4316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5612657" y="4829328"/>
            <a:ext cx="324950" cy="324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239425" y="4486463"/>
            <a:ext cx="610608" cy="6106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239428" y="4593206"/>
            <a:ext cx="324950" cy="324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850033" y="4544649"/>
            <a:ext cx="189164" cy="18916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295859" y="1744155"/>
            <a:ext cx="294795" cy="2947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" y="415436"/>
            <a:ext cx="664576" cy="748744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850033" y="573091"/>
            <a:ext cx="3235228" cy="555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9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Указ </a:t>
            </a:r>
            <a:r>
              <a:rPr lang="ru-RU" sz="900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Президента Российской </a:t>
            </a:r>
            <a:r>
              <a:rPr lang="ru-RU" sz="9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Федерации</a:t>
            </a:r>
            <a:br>
              <a:rPr lang="ru-RU" sz="9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9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№ </a:t>
            </a:r>
            <a:r>
              <a:rPr lang="ru-RU" sz="900" dirty="0">
                <a:latin typeface="Myriad Pro Light" panose="020B0403030403020204" pitchFamily="34" charset="0"/>
                <a:cs typeface="Times New Roman" panose="02020603050405020304" pitchFamily="18" charset="0"/>
              </a:rPr>
              <a:t>204 от 7 мая 2018 </a:t>
            </a:r>
            <a:r>
              <a:rPr lang="ru-RU" sz="9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года</a:t>
            </a:r>
          </a:p>
          <a:p>
            <a:pPr>
              <a:lnSpc>
                <a:spcPts val="900"/>
              </a:lnSpc>
            </a:pPr>
            <a:r>
              <a:rPr lang="ru-RU" sz="9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«О </a:t>
            </a:r>
            <a: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национальных целях и стратегических задачах развития Российской Федерации на период до 2024 года»</a:t>
            </a:r>
            <a:endParaRPr lang="ru-RU" sz="700" dirty="0"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74161" y="1793397"/>
            <a:ext cx="245674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Суббота</a:t>
            </a:r>
            <a:r>
              <a:rPr lang="en-US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Марина </a:t>
            </a:r>
            <a:r>
              <a:rPr lang="ru-RU" sz="825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Анатольевна</a:t>
            </a:r>
            <a: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700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Заместитель Председателя Правительства Камчатского края,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FF4B4B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Куратор проектов</a:t>
            </a:r>
            <a:endParaRPr lang="ru-RU" sz="800" b="1" dirty="0">
              <a:solidFill>
                <a:srgbClr val="FF4B4B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74161" y="2231979"/>
            <a:ext cx="24567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Герасимова</a:t>
            </a:r>
            <a:r>
              <a:rPr lang="en-US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Оксана Владимировна</a:t>
            </a:r>
            <a: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Руководитель Агентства инвестиций</a:t>
            </a:r>
            <a:r>
              <a:rPr lang="en-US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и предпринимательства Камчатского края,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FF4B4B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Руководитель проектов</a:t>
            </a:r>
            <a:endParaRPr lang="ru-RU" sz="800" b="1" dirty="0">
              <a:solidFill>
                <a:srgbClr val="FF4B4B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70" y="442731"/>
            <a:ext cx="779397" cy="974246"/>
          </a:xfrm>
          <a:prstGeom prst="rect">
            <a:avLst/>
          </a:prstGeom>
        </p:spPr>
      </p:pic>
      <p:sp>
        <p:nvSpPr>
          <p:cNvPr id="95" name="Прямоугольник 94"/>
          <p:cNvSpPr/>
          <p:nvPr/>
        </p:nvSpPr>
        <p:spPr>
          <a:xfrm>
            <a:off x="6973800" y="4523212"/>
            <a:ext cx="18347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200" b="1" dirty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investkamchatka.ru</a:t>
            </a:r>
            <a:endParaRPr lang="ru-RU" sz="1200" b="1" dirty="0">
              <a:solidFill>
                <a:schemeClr val="bg1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7070955" y="4536366"/>
            <a:ext cx="1638026" cy="34881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91696" y="2802077"/>
            <a:ext cx="245674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9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Делемень Наталья </a:t>
            </a:r>
            <a: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И</a:t>
            </a:r>
            <a:r>
              <a:rPr lang="ru-RU" sz="9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вановна</a:t>
            </a:r>
            <a: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Начальник отдела  регуляторной политики и развития предпринимательства Агентства инвестиций и предпринимательства</a:t>
            </a:r>
            <a:r>
              <a:rPr lang="en-US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Камчатского края,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FF4B4B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Администратор проектов</a:t>
            </a:r>
            <a:endParaRPr lang="ru-RU" sz="800" b="1" dirty="0">
              <a:solidFill>
                <a:srgbClr val="FF4B4B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883198" y="1294628"/>
            <a:ext cx="155999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956600" y="1164180"/>
            <a:ext cx="5277042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050"/>
              </a:lnSpc>
            </a:pPr>
            <a:r>
              <a:rPr lang="ru-RU" sz="1050" b="1" dirty="0">
                <a:solidFill>
                  <a:srgbClr val="FF4B4B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Цель регионального проекта </a:t>
            </a:r>
            <a:r>
              <a:rPr lang="en-US" sz="10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–</a:t>
            </a:r>
            <a:r>
              <a:rPr lang="ru-RU" sz="10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достижение к 2025 году численности занятых в сфере малого и среднего предпринимательства, включая </a:t>
            </a:r>
            <a:r>
              <a:rPr lang="ru-RU" sz="10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индивидуальных </a:t>
            </a:r>
            <a:r>
              <a:rPr lang="ru-RU" sz="10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предпринимателей, </a:t>
            </a:r>
            <a:r>
              <a:rPr lang="ru-RU" sz="10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в Камчатском крае,  </a:t>
            </a:r>
            <a:r>
              <a:rPr lang="ru-RU" sz="10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до 49, 7 тыс. человек. </a:t>
            </a:r>
            <a:endParaRPr lang="ru-RU" sz="900" dirty="0"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19784" y="2799269"/>
            <a:ext cx="268234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Глубокая </a:t>
            </a:r>
            <a:r>
              <a:rPr lang="ru-RU" sz="825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Н</a:t>
            </a: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аталья Викторовна</a:t>
            </a:r>
            <a: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900" b="1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9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И.о. </a:t>
            </a: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Министра спорта Камчатского края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Ответственный исполнитель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33897" y="1784302"/>
            <a:ext cx="24340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Стратонова Елена Алексеевна</a:t>
            </a:r>
          </a:p>
          <a:p>
            <a:pPr>
              <a:lnSpc>
                <a:spcPts val="900"/>
              </a:lnSpc>
            </a:pP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Руководитель Агентства по туризму и внешним связям Камчатского края</a:t>
            </a:r>
            <a:r>
              <a:rPr lang="ru-RU" sz="7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Ответственный исполнитель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49798" y="3559190"/>
            <a:ext cx="268234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Морозова Юлия Сергеевна, </a:t>
            </a: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Заместитель</a:t>
            </a:r>
            <a:r>
              <a:rPr lang="ru-RU" sz="7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Министра экономического развития и торговли Камчатского края</a:t>
            </a:r>
            <a:r>
              <a:rPr lang="ru-RU" sz="7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Ответственный исполнитель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480760" y="1897929"/>
            <a:ext cx="0" cy="291456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49798" y="4009634"/>
            <a:ext cx="257050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3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Богданова </a:t>
            </a:r>
            <a:r>
              <a:rPr lang="ru-RU" sz="83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И</a:t>
            </a:r>
            <a:r>
              <a:rPr lang="ru-RU" sz="83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рина </a:t>
            </a:r>
            <a:r>
              <a:rPr lang="ru-RU" sz="830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Г</a:t>
            </a:r>
            <a:r>
              <a:rPr lang="ru-RU" sz="83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еннадьевна</a:t>
            </a: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, Министр имущественных и земельных отношений Камчатского края </a:t>
            </a:r>
            <a:r>
              <a:rPr lang="ru-RU" sz="7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Ответственный исполнитель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33897" y="2338300"/>
            <a:ext cx="268234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err="1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Орешко</a:t>
            </a: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 Евгения Константиновна, </a:t>
            </a:r>
            <a:r>
              <a:rPr lang="ru-RU" sz="7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Заместитель Министра образования и молодежной политики Камчатского края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Ответственный исполнитель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63564" y="3483353"/>
            <a:ext cx="2717196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633897" y="3790343"/>
            <a:ext cx="268234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Кузьмина Мария Юрьевна, </a:t>
            </a:r>
            <a:r>
              <a:rPr lang="ru-RU" sz="825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Руководитель Управления федеральной налоговой службы по  </a:t>
            </a:r>
            <a:r>
              <a:rPr lang="ru-RU" sz="800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Камчатскому краю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Ответственный исполнитель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33897" y="4256999"/>
            <a:ext cx="268234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Руководители 6-ти организаций инфраструктуры поддержки предпринимательства 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Ответственные исполнители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33897" y="3206354"/>
            <a:ext cx="26823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Грачева </a:t>
            </a:r>
            <a:r>
              <a:rPr lang="ru-RU" sz="825" b="1" dirty="0">
                <a:latin typeface="Myriad Pro Light" panose="020B0403030403020204" pitchFamily="34" charset="0"/>
                <a:cs typeface="Times New Roman" panose="02020603050405020304" pitchFamily="18" charset="0"/>
              </a:rPr>
              <a:t>Н</a:t>
            </a:r>
            <a:r>
              <a:rPr lang="ru-RU" sz="825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аталья Сергеевна, </a:t>
            </a:r>
            <a:r>
              <a:rPr lang="ru-RU" sz="825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Руководитель пресс-службы Аппарата губернатора и Правительства Камчатского края  </a:t>
            </a:r>
            <a: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75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Ответственный исполнитель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33897" y="4695581"/>
            <a:ext cx="26823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83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Руководители органов местного самоуправления </a:t>
            </a:r>
            <a:r>
              <a:rPr lang="ru-RU" sz="830" dirty="0">
                <a:latin typeface="Myriad Pro Light" panose="020B0403030403020204" pitchFamily="34" charset="0"/>
                <a:cs typeface="Times New Roman" panose="02020603050405020304" pitchFamily="18" charset="0"/>
              </a:rPr>
              <a:t/>
            </a:r>
            <a:br>
              <a:rPr lang="ru-RU" sz="830" dirty="0">
                <a:latin typeface="Myriad Pro Light" panose="020B0403030403020204" pitchFamily="34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3162FF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Ответственные исполнители</a:t>
            </a:r>
            <a:endParaRPr lang="ru-RU" sz="800" b="1" dirty="0">
              <a:solidFill>
                <a:srgbClr val="3162FF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Группа 77"/>
          <p:cNvGrpSpPr/>
          <p:nvPr/>
        </p:nvGrpSpPr>
        <p:grpSpPr>
          <a:xfrm>
            <a:off x="1173183" y="-62761"/>
            <a:ext cx="7401597" cy="466646"/>
            <a:chOff x="40243" y="-83681"/>
            <a:chExt cx="9868796" cy="622194"/>
          </a:xfrm>
        </p:grpSpPr>
        <p:sp>
          <p:nvSpPr>
            <p:cNvPr id="79" name="Параллелограмм 78"/>
            <p:cNvSpPr/>
            <p:nvPr/>
          </p:nvSpPr>
          <p:spPr>
            <a:xfrm>
              <a:off x="1822351" y="-1653"/>
              <a:ext cx="2332235" cy="462198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endParaRPr lang="ru-RU" sz="1350" dirty="0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40243" y="44615"/>
              <a:ext cx="1430048" cy="369330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hangingPunct="0"/>
              <a:endParaRPr lang="ru-RU" sz="135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81" name="Параллелограмм 80"/>
            <p:cNvSpPr/>
            <p:nvPr/>
          </p:nvSpPr>
          <p:spPr>
            <a:xfrm>
              <a:off x="1861798" y="-1653"/>
              <a:ext cx="2332235" cy="462198"/>
            </a:xfrm>
            <a:prstGeom prst="parallelogram">
              <a:avLst/>
            </a:prstGeom>
            <a:solidFill>
              <a:srgbClr val="00589A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endParaRPr lang="ru-RU" sz="1350" dirty="0"/>
            </a:p>
          </p:txBody>
        </p:sp>
        <p:sp>
          <p:nvSpPr>
            <p:cNvPr id="82" name="Параллелограмм 81"/>
            <p:cNvSpPr/>
            <p:nvPr/>
          </p:nvSpPr>
          <p:spPr>
            <a:xfrm>
              <a:off x="1980910" y="-1653"/>
              <a:ext cx="2332235" cy="462198"/>
            </a:xfrm>
            <a:prstGeom prst="parallelogram">
              <a:avLst/>
            </a:prstGeom>
            <a:solidFill>
              <a:srgbClr val="0070C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endParaRPr lang="ru-RU" sz="1350" dirty="0"/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2078902" y="-1653"/>
              <a:ext cx="2332235" cy="462198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endParaRPr lang="ru-RU" sz="1350" dirty="0"/>
            </a:p>
          </p:txBody>
        </p:sp>
        <p:sp>
          <p:nvSpPr>
            <p:cNvPr id="87" name="Параллелограмм 86"/>
            <p:cNvSpPr/>
            <p:nvPr/>
          </p:nvSpPr>
          <p:spPr>
            <a:xfrm>
              <a:off x="3660386" y="-2406"/>
              <a:ext cx="5308562" cy="440768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endParaRPr lang="ru-RU" sz="1350" dirty="0"/>
            </a:p>
          </p:txBody>
        </p:sp>
        <p:sp>
          <p:nvSpPr>
            <p:cNvPr id="88" name="ТУРИЗМ"/>
            <p:cNvSpPr txBox="1"/>
            <p:nvPr/>
          </p:nvSpPr>
          <p:spPr>
            <a:xfrm>
              <a:off x="3221672" y="-2406"/>
              <a:ext cx="3856441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rIns="34289">
              <a:spAutoFit/>
            </a:bodyPr>
            <a:lstStyle>
              <a:lvl1pPr>
                <a:defRPr sz="3200" b="1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ru-RU" sz="2000" i="1" dirty="0" smtClean="0">
                  <a:latin typeface="Myriad Pro Cond" panose="020B0506030403020204" pitchFamily="34" charset="0"/>
                </a:rPr>
                <a:t>РЕГИОНАЛЬНЫЕ ПРОЕКТЫ</a:t>
              </a:r>
              <a:endParaRPr lang="ru-RU" sz="2000" i="1" dirty="0">
                <a:latin typeface="Myriad Pro Cond" panose="020B0506030403020204" pitchFamily="34" charset="0"/>
              </a:endParaRPr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239051" y="37717"/>
              <a:ext cx="1549008" cy="497498"/>
              <a:chOff x="385331" y="36311"/>
              <a:chExt cx="2065344" cy="663331"/>
            </a:xfrm>
          </p:grpSpPr>
          <p:grpSp>
            <p:nvGrpSpPr>
              <p:cNvPr id="98" name="Группа 97"/>
              <p:cNvGrpSpPr/>
              <p:nvPr/>
            </p:nvGrpSpPr>
            <p:grpSpPr>
              <a:xfrm>
                <a:off x="834282" y="36311"/>
                <a:ext cx="1616393" cy="663331"/>
                <a:chOff x="834282" y="77876"/>
                <a:chExt cx="1616393" cy="663331"/>
              </a:xfrm>
            </p:grpSpPr>
            <p:sp>
              <p:nvSpPr>
                <p:cNvPr id="102" name="ТУРИЗМ"/>
                <p:cNvSpPr txBox="1"/>
                <p:nvPr/>
              </p:nvSpPr>
              <p:spPr>
                <a:xfrm>
                  <a:off x="834282" y="77876"/>
                  <a:ext cx="1479604" cy="34881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4289" rIns="34289">
                  <a:spAutoFit/>
                </a:bodyPr>
                <a:lstStyle>
                  <a:lvl1pPr>
                    <a:defRPr sz="3200" b="1">
                      <a:latin typeface="Arial Narrow"/>
                      <a:ea typeface="Arial Narrow"/>
                      <a:cs typeface="Arial Narrow"/>
                      <a:sym typeface="Arial Narrow"/>
                    </a:defRPr>
                  </a:lvl1pPr>
                </a:lstStyle>
                <a:p>
                  <a:r>
                    <a:rPr lang="ru-RU" sz="675" dirty="0">
                      <a:latin typeface="Myriad Pro Cond" panose="020B0506030403020204" pitchFamily="34" charset="0"/>
                    </a:rPr>
                    <a:t>АГЕНТСТВО ИНВЕСТИЦИЙ</a:t>
                  </a:r>
                </a:p>
              </p:txBody>
            </p:sp>
            <p:sp>
              <p:nvSpPr>
                <p:cNvPr id="103" name="ТУРИЗМ"/>
                <p:cNvSpPr txBox="1"/>
                <p:nvPr/>
              </p:nvSpPr>
              <p:spPr>
                <a:xfrm>
                  <a:off x="834282" y="234331"/>
                  <a:ext cx="1616393" cy="34881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4289" rIns="34289">
                  <a:spAutoFit/>
                </a:bodyPr>
                <a:lstStyle>
                  <a:lvl1pPr>
                    <a:defRPr sz="3200" b="1">
                      <a:latin typeface="Arial Narrow"/>
                      <a:ea typeface="Arial Narrow"/>
                      <a:cs typeface="Arial Narrow"/>
                      <a:sym typeface="Arial Narrow"/>
                    </a:defRPr>
                  </a:lvl1pPr>
                </a:lstStyle>
                <a:p>
                  <a:r>
                    <a:rPr lang="ru-RU" sz="675" dirty="0">
                      <a:latin typeface="Myriad Pro Cond" panose="020B0506030403020204" pitchFamily="34" charset="0"/>
                    </a:rPr>
                    <a:t>И ПРЕДПРИНИМАТЕЛЬСТВА</a:t>
                  </a:r>
                </a:p>
              </p:txBody>
            </p:sp>
            <p:sp>
              <p:nvSpPr>
                <p:cNvPr id="104" name="ТУРИЗМ"/>
                <p:cNvSpPr txBox="1"/>
                <p:nvPr/>
              </p:nvSpPr>
              <p:spPr>
                <a:xfrm>
                  <a:off x="834282" y="392392"/>
                  <a:ext cx="1220274" cy="34881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4289" rIns="34289">
                  <a:spAutoFit/>
                </a:bodyPr>
                <a:lstStyle>
                  <a:lvl1pPr>
                    <a:defRPr sz="3200" b="1">
                      <a:latin typeface="Arial Narrow"/>
                      <a:ea typeface="Arial Narrow"/>
                      <a:cs typeface="Arial Narrow"/>
                      <a:sym typeface="Arial Narrow"/>
                    </a:defRPr>
                  </a:lvl1pPr>
                </a:lstStyle>
                <a:p>
                  <a:r>
                    <a:rPr lang="ru-RU" sz="675" dirty="0">
                      <a:latin typeface="Myriad Pro Cond" panose="020B0506030403020204" pitchFamily="34" charset="0"/>
                    </a:rPr>
                    <a:t>КАМЧАТСКОГО КРАЯ</a:t>
                  </a:r>
                </a:p>
              </p:txBody>
            </p:sp>
          </p:grpSp>
          <p:grpSp>
            <p:nvGrpSpPr>
              <p:cNvPr id="99" name="Group"/>
              <p:cNvGrpSpPr/>
              <p:nvPr/>
            </p:nvGrpSpPr>
            <p:grpSpPr>
              <a:xfrm>
                <a:off x="385331" y="53820"/>
                <a:ext cx="454085" cy="519062"/>
                <a:chOff x="-5080217" y="2065516"/>
                <a:chExt cx="733016" cy="837907"/>
              </a:xfrm>
              <a:effectLst/>
            </p:grpSpPr>
            <p:sp>
              <p:nvSpPr>
                <p:cNvPr id="100" name="Rectangle"/>
                <p:cNvSpPr/>
                <p:nvPr/>
              </p:nvSpPr>
              <p:spPr>
                <a:xfrm>
                  <a:off x="-5037539" y="2065516"/>
                  <a:ext cx="655201" cy="72008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sz="1350"/>
                </a:p>
              </p:txBody>
            </p:sp>
            <p:pic>
              <p:nvPicPr>
                <p:cNvPr id="101" name="image2.png" descr="image2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/>
                <a:stretch>
                  <a:fillRect/>
                </a:stretch>
              </p:blipFill>
              <p:spPr>
                <a:xfrm>
                  <a:off x="-5080217" y="2109262"/>
                  <a:ext cx="733016" cy="79416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90" name="Группа 89"/>
            <p:cNvGrpSpPr/>
            <p:nvPr/>
          </p:nvGrpSpPr>
          <p:grpSpPr>
            <a:xfrm>
              <a:off x="8055742" y="-83681"/>
              <a:ext cx="1853297" cy="622194"/>
              <a:chOff x="8055742" y="-83681"/>
              <a:chExt cx="1853297" cy="622194"/>
            </a:xfrm>
          </p:grpSpPr>
          <p:sp>
            <p:nvSpPr>
              <p:cNvPr id="92" name="Параллелограмм 91"/>
              <p:cNvSpPr/>
              <p:nvPr/>
            </p:nvSpPr>
            <p:spPr>
              <a:xfrm>
                <a:off x="8748464" y="-66532"/>
                <a:ext cx="202408" cy="590784"/>
              </a:xfrm>
              <a:prstGeom prst="parallelogram">
                <a:avLst>
                  <a:gd name="adj" fmla="val 25526"/>
                </a:avLst>
              </a:prstGeom>
              <a:solidFill>
                <a:srgbClr val="F1F1F1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4289" tIns="34289" rIns="34289" bIns="34289" numCol="1" spcCol="38100" rtlCol="0" anchor="ctr">
                <a:spAutoFit/>
              </a:bodyPr>
              <a:lstStyle/>
              <a:p>
                <a:endParaRPr lang="ru-RU" sz="1350" dirty="0"/>
              </a:p>
            </p:txBody>
          </p:sp>
          <p:sp>
            <p:nvSpPr>
              <p:cNvPr id="93" name="Параллелограмм 92"/>
              <p:cNvSpPr/>
              <p:nvPr/>
            </p:nvSpPr>
            <p:spPr>
              <a:xfrm>
                <a:off x="8876152" y="3717"/>
                <a:ext cx="269660" cy="440767"/>
              </a:xfrm>
              <a:prstGeom prst="parallelogram">
                <a:avLst>
                  <a:gd name="adj" fmla="val 0"/>
                </a:avLst>
              </a:prstGeom>
              <a:solidFill>
                <a:srgbClr val="F1F1F1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4289" tIns="34289" rIns="34289" bIns="34289" numCol="1" spcCol="38100" rtlCol="0" anchor="ctr">
                <a:spAutoFit/>
              </a:bodyPr>
              <a:lstStyle/>
              <a:p>
                <a:endParaRPr lang="ru-RU" sz="1350" dirty="0"/>
              </a:p>
            </p:txBody>
          </p:sp>
          <p:sp>
            <p:nvSpPr>
              <p:cNvPr id="94" name="Параллелограмм 93"/>
              <p:cNvSpPr/>
              <p:nvPr/>
            </p:nvSpPr>
            <p:spPr>
              <a:xfrm>
                <a:off x="8055742" y="-83681"/>
                <a:ext cx="536894" cy="587212"/>
              </a:xfrm>
              <a:prstGeom prst="parallelogram">
                <a:avLst/>
              </a:prstGeom>
              <a:solidFill>
                <a:schemeClr val="bg1">
                  <a:lumMod val="85000"/>
                </a:schemeClr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4289" tIns="34289" rIns="34289" bIns="34289" numCol="1" spcCol="38100" rtlCol="0" anchor="ctr">
                <a:spAutoFit/>
              </a:bodyPr>
              <a:lstStyle/>
              <a:p>
                <a:endParaRPr lang="ru-RU" sz="1350" dirty="0"/>
              </a:p>
            </p:txBody>
          </p:sp>
          <p:sp>
            <p:nvSpPr>
              <p:cNvPr id="95" name="Параллелограмм 94"/>
              <p:cNvSpPr/>
              <p:nvPr/>
            </p:nvSpPr>
            <p:spPr>
              <a:xfrm>
                <a:off x="8104669" y="-21301"/>
                <a:ext cx="1011291" cy="501488"/>
              </a:xfrm>
              <a:prstGeom prst="parallelogram">
                <a:avLst/>
              </a:prstGeom>
              <a:solidFill>
                <a:schemeClr val="bg1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4289" tIns="34289" rIns="34289" bIns="34289" numCol="1" spcCol="38100" rtlCol="0" anchor="ctr">
                <a:spAutoFit/>
              </a:bodyPr>
              <a:lstStyle/>
              <a:p>
                <a:endParaRPr lang="ru-RU" sz="1350" dirty="0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8744116" y="-6870"/>
                <a:ext cx="298337" cy="48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13"/>
              </a:p>
            </p:txBody>
          </p:sp>
          <p:sp>
            <p:nvSpPr>
              <p:cNvPr id="97" name="ТУРИЗМ"/>
              <p:cNvSpPr txBox="1"/>
              <p:nvPr/>
            </p:nvSpPr>
            <p:spPr>
              <a:xfrm>
                <a:off x="8211569" y="-96"/>
                <a:ext cx="1697470" cy="53860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4289" rIns="34289">
                <a:spAutoFit/>
              </a:bodyPr>
              <a:lstStyle>
                <a:lvl1pPr>
                  <a:defRPr sz="3200" b="1"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ru-RU" sz="2025" b="0" i="1" dirty="0" smtClean="0">
                    <a:latin typeface="Myriad Pro Light SemiExt" panose="020B0405030403020204" pitchFamily="34" charset="0"/>
                  </a:rPr>
                  <a:t>2019 - 2024</a:t>
                </a:r>
                <a:endParaRPr lang="ru-RU" sz="2025" b="0" i="1" dirty="0">
                  <a:latin typeface="Myriad Pro Light SemiExt" panose="020B0405030403020204" pitchFamily="34" charset="0"/>
                </a:endParaRPr>
              </a:p>
            </p:txBody>
          </p:sp>
        </p:grpSp>
      </p:grpSp>
      <p:grpSp>
        <p:nvGrpSpPr>
          <p:cNvPr id="105" name="Группа 104"/>
          <p:cNvGrpSpPr/>
          <p:nvPr/>
        </p:nvGrpSpPr>
        <p:grpSpPr>
          <a:xfrm>
            <a:off x="1143000" y="4812927"/>
            <a:ext cx="6859359" cy="330575"/>
            <a:chOff x="0" y="5806505"/>
            <a:chExt cx="9145812" cy="440767"/>
          </a:xfrm>
        </p:grpSpPr>
        <p:sp>
          <p:nvSpPr>
            <p:cNvPr id="106" name="Параллелограмм 105"/>
            <p:cNvSpPr/>
            <p:nvPr/>
          </p:nvSpPr>
          <p:spPr>
            <a:xfrm>
              <a:off x="0" y="5806505"/>
              <a:ext cx="9145812" cy="440767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endParaRPr lang="ru-RU" sz="1350" dirty="0"/>
            </a:p>
          </p:txBody>
        </p:sp>
        <p:grpSp>
          <p:nvGrpSpPr>
            <p:cNvPr id="107" name="Group"/>
            <p:cNvGrpSpPr/>
            <p:nvPr/>
          </p:nvGrpSpPr>
          <p:grpSpPr>
            <a:xfrm>
              <a:off x="3869923" y="5917242"/>
              <a:ext cx="1404158" cy="219374"/>
              <a:chOff x="714739" y="42928"/>
              <a:chExt cx="1592853" cy="318788"/>
            </a:xfrm>
          </p:grpSpPr>
          <p:sp>
            <p:nvSpPr>
              <p:cNvPr id="108" name="Rounded Rectangle"/>
              <p:cNvSpPr/>
              <p:nvPr/>
            </p:nvSpPr>
            <p:spPr>
              <a:xfrm>
                <a:off x="714739" y="46982"/>
                <a:ext cx="1592853" cy="314614"/>
              </a:xfrm>
              <a:prstGeom prst="roundRect">
                <a:avLst>
                  <a:gd name="adj" fmla="val 16667"/>
                </a:avLst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ln w="9524">
                      <a:solidFill>
                        <a:srgbClr val="DE0000"/>
                      </a:solidFill>
                    </a:ln>
                    <a:solidFill>
                      <a:srgbClr val="FFFFFF"/>
                    </a:solidFill>
                  </a:defRPr>
                </a:pPr>
                <a:endParaRPr sz="1050"/>
              </a:p>
            </p:txBody>
          </p:sp>
          <p:sp>
            <p:nvSpPr>
              <p:cNvPr id="121" name="INVESTKAMCHATKA.RU"/>
              <p:cNvSpPr txBox="1"/>
              <p:nvPr/>
            </p:nvSpPr>
            <p:spPr>
              <a:xfrm>
                <a:off x="837267" y="42928"/>
                <a:ext cx="1347795" cy="3187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>
                <a:lvl1pPr algn="ctr">
                  <a:defRPr sz="1000" b="1" spc="34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en-US" sz="619" b="0" spc="0" dirty="0">
                    <a:solidFill>
                      <a:schemeClr val="tx1"/>
                    </a:solidFill>
                    <a:latin typeface="Myriad Pro SemiExt" panose="020B0505030403020204" pitchFamily="34" charset="0"/>
                  </a:rPr>
                  <a:t>investkamchatka.ru</a:t>
                </a:r>
                <a:endParaRPr sz="619" b="0" spc="0" dirty="0">
                  <a:solidFill>
                    <a:schemeClr val="tx1"/>
                  </a:solidFill>
                  <a:latin typeface="Myriad Pro SemiExt" panose="020B0505030403020204" pitchFamily="34" charset="0"/>
                </a:endParaRPr>
              </a:p>
            </p:txBody>
          </p:sp>
        </p:grpSp>
      </p:grpSp>
      <p:cxnSp>
        <p:nvCxnSpPr>
          <p:cNvPr id="162" name="Прямая соединительная линия 161"/>
          <p:cNvCxnSpPr/>
          <p:nvPr/>
        </p:nvCxnSpPr>
        <p:spPr>
          <a:xfrm>
            <a:off x="6662193" y="3497321"/>
            <a:ext cx="0" cy="43551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787411" y="940834"/>
            <a:ext cx="1992841" cy="1290505"/>
            <a:chOff x="3339048" y="4485177"/>
            <a:chExt cx="2467720" cy="1720673"/>
          </a:xfrm>
        </p:grpSpPr>
        <p:grpSp>
          <p:nvGrpSpPr>
            <p:cNvPr id="131" name="Группа 130"/>
            <p:cNvGrpSpPr/>
            <p:nvPr/>
          </p:nvGrpSpPr>
          <p:grpSpPr>
            <a:xfrm>
              <a:off x="3339048" y="4485177"/>
              <a:ext cx="2467720" cy="1720673"/>
              <a:chOff x="6452374" y="3767525"/>
              <a:chExt cx="3290293" cy="2294230"/>
            </a:xfrm>
          </p:grpSpPr>
          <p:grpSp>
            <p:nvGrpSpPr>
              <p:cNvPr id="132" name="Группа 131"/>
              <p:cNvGrpSpPr/>
              <p:nvPr/>
            </p:nvGrpSpPr>
            <p:grpSpPr>
              <a:xfrm>
                <a:off x="6452374" y="3767525"/>
                <a:ext cx="3290293" cy="2294230"/>
                <a:chOff x="711951" y="1126180"/>
                <a:chExt cx="3290293" cy="2294230"/>
              </a:xfrm>
            </p:grpSpPr>
            <p:sp>
              <p:nvSpPr>
                <p:cNvPr id="135" name="Прямоугольник с двумя усеченными противолежащими углами 134"/>
                <p:cNvSpPr/>
                <p:nvPr/>
              </p:nvSpPr>
              <p:spPr>
                <a:xfrm>
                  <a:off x="711951" y="1126180"/>
                  <a:ext cx="3284794" cy="2250211"/>
                </a:xfrm>
                <a:prstGeom prst="snip2DiagRect">
                  <a:avLst>
                    <a:gd name="adj1" fmla="val 0"/>
                    <a:gd name="adj2" fmla="val 10818"/>
                  </a:avLst>
                </a:prstGeom>
                <a:no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36" name="Прямоугольник с двумя усеченными противолежащими углами 135"/>
                <p:cNvSpPr/>
                <p:nvPr/>
              </p:nvSpPr>
              <p:spPr>
                <a:xfrm>
                  <a:off x="711951" y="2359306"/>
                  <a:ext cx="3290293" cy="1061104"/>
                </a:xfrm>
                <a:prstGeom prst="snip2DiagRect">
                  <a:avLst>
                    <a:gd name="adj1" fmla="val 0"/>
                    <a:gd name="adj2" fmla="val 2183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34" name="Прямоугольник 133"/>
              <p:cNvSpPr/>
              <p:nvPr/>
            </p:nvSpPr>
            <p:spPr>
              <a:xfrm>
                <a:off x="6732950" y="5111038"/>
                <a:ext cx="3004218" cy="38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5" indent="-160735">
                  <a:buFont typeface="Arial" panose="020B0604020202020204" pitchFamily="34" charset="0"/>
                  <a:buChar char="•"/>
                </a:pPr>
                <a:endParaRPr lang="ru-RU" sz="825" b="1" dirty="0">
                  <a:latin typeface="Myriad Pro Light SemiCond" panose="020B04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" name="Прямоугольник 152"/>
            <p:cNvSpPr/>
            <p:nvPr/>
          </p:nvSpPr>
          <p:spPr>
            <a:xfrm>
              <a:off x="3339048" y="4680412"/>
              <a:ext cx="246359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spc="23" dirty="0" smtClean="0">
                  <a:solidFill>
                    <a:srgbClr val="002060"/>
                  </a:solidFill>
                  <a:latin typeface="Myriad Pro Black SemiExt" panose="020B0805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СОЗДАНИЕ СИСТЕМЫ ПОДДЕРЖКИ ФЕРМЕРОВ И РАЗВИТИЕ СЕЛЬСКОЙ КООПЕРАЦИИ</a:t>
              </a:r>
              <a:endParaRPr lang="ru-RU" sz="900" b="1" spc="23" dirty="0">
                <a:solidFill>
                  <a:srgbClr val="002060"/>
                </a:solidFill>
                <a:latin typeface="Myriad Pro Black SemiExt" panose="020B08050304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3454932" y="940834"/>
            <a:ext cx="1992841" cy="1290505"/>
            <a:chOff x="3339048" y="4485177"/>
            <a:chExt cx="2467720" cy="1720673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3339048" y="4485177"/>
              <a:ext cx="2467720" cy="1720673"/>
              <a:chOff x="6452374" y="3767525"/>
              <a:chExt cx="3290293" cy="2294230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6452374" y="3767525"/>
                <a:ext cx="3290293" cy="2294230"/>
                <a:chOff x="711951" y="1126180"/>
                <a:chExt cx="3290293" cy="2294230"/>
              </a:xfrm>
            </p:grpSpPr>
            <p:sp>
              <p:nvSpPr>
                <p:cNvPr id="144" name="Прямоугольник с двумя усеченными противолежащими углами 143"/>
                <p:cNvSpPr/>
                <p:nvPr/>
              </p:nvSpPr>
              <p:spPr>
                <a:xfrm>
                  <a:off x="711951" y="1126180"/>
                  <a:ext cx="3284794" cy="2250211"/>
                </a:xfrm>
                <a:prstGeom prst="snip2DiagRect">
                  <a:avLst>
                    <a:gd name="adj1" fmla="val 0"/>
                    <a:gd name="adj2" fmla="val 10818"/>
                  </a:avLst>
                </a:prstGeom>
                <a:no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45" name="Прямоугольник с двумя усеченными противолежащими углами 144"/>
                <p:cNvSpPr/>
                <p:nvPr/>
              </p:nvSpPr>
              <p:spPr>
                <a:xfrm>
                  <a:off x="711951" y="2359306"/>
                  <a:ext cx="3290293" cy="1061104"/>
                </a:xfrm>
                <a:prstGeom prst="snip2DiagRect">
                  <a:avLst>
                    <a:gd name="adj1" fmla="val 0"/>
                    <a:gd name="adj2" fmla="val 2183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43" name="Прямоугольник 142"/>
              <p:cNvSpPr/>
              <p:nvPr/>
            </p:nvSpPr>
            <p:spPr>
              <a:xfrm>
                <a:off x="6732950" y="5111038"/>
                <a:ext cx="3004218" cy="38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5" indent="-160735">
                  <a:buFont typeface="Arial" panose="020B0604020202020204" pitchFamily="34" charset="0"/>
                  <a:buChar char="•"/>
                </a:pPr>
                <a:endParaRPr lang="ru-RU" sz="825" b="1" dirty="0">
                  <a:latin typeface="Myriad Pro Light SemiCond" panose="020B04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" name="Прямоугольник 132"/>
            <p:cNvSpPr/>
            <p:nvPr/>
          </p:nvSpPr>
          <p:spPr>
            <a:xfrm>
              <a:off x="3343172" y="4501142"/>
              <a:ext cx="2463596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spc="23" dirty="0" smtClean="0">
                  <a:solidFill>
                    <a:srgbClr val="002060"/>
                  </a:solidFill>
                  <a:latin typeface="Myriad Pro Black SemiExt" panose="020B0805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РАСШИРЕНИЕ ДОСТУПА СМСП К ФИНАНСОВЫМ РЕСУРСАМ, В ТОМ ЧИСЛЕ К ЛЬГОТНОМУ ФИНАНСИРОВАНИЮ</a:t>
              </a:r>
              <a:endParaRPr lang="ru-RU" sz="900" b="1" spc="23" dirty="0">
                <a:solidFill>
                  <a:srgbClr val="002060"/>
                </a:solidFill>
                <a:latin typeface="Myriad Pro Black SemiExt" panose="020B08050304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1183532" y="964123"/>
            <a:ext cx="1992841" cy="1290505"/>
            <a:chOff x="3339048" y="4485177"/>
            <a:chExt cx="2467720" cy="1720673"/>
          </a:xfrm>
        </p:grpSpPr>
        <p:grpSp>
          <p:nvGrpSpPr>
            <p:cNvPr id="163" name="Группа 162"/>
            <p:cNvGrpSpPr/>
            <p:nvPr/>
          </p:nvGrpSpPr>
          <p:grpSpPr>
            <a:xfrm>
              <a:off x="3339048" y="4485177"/>
              <a:ext cx="2467720" cy="1720673"/>
              <a:chOff x="6452374" y="3767525"/>
              <a:chExt cx="3290293" cy="2294230"/>
            </a:xfrm>
          </p:grpSpPr>
          <p:grpSp>
            <p:nvGrpSpPr>
              <p:cNvPr id="165" name="Группа 164"/>
              <p:cNvGrpSpPr/>
              <p:nvPr/>
            </p:nvGrpSpPr>
            <p:grpSpPr>
              <a:xfrm>
                <a:off x="6452374" y="3767525"/>
                <a:ext cx="3290293" cy="2294230"/>
                <a:chOff x="711951" y="1126180"/>
                <a:chExt cx="3290293" cy="2294230"/>
              </a:xfrm>
            </p:grpSpPr>
            <p:sp>
              <p:nvSpPr>
                <p:cNvPr id="167" name="Прямоугольник с двумя усеченными противолежащими углами 166"/>
                <p:cNvSpPr/>
                <p:nvPr/>
              </p:nvSpPr>
              <p:spPr>
                <a:xfrm>
                  <a:off x="711951" y="1126180"/>
                  <a:ext cx="3284794" cy="2250211"/>
                </a:xfrm>
                <a:prstGeom prst="snip2DiagRect">
                  <a:avLst>
                    <a:gd name="adj1" fmla="val 0"/>
                    <a:gd name="adj2" fmla="val 10818"/>
                  </a:avLst>
                </a:prstGeom>
                <a:no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68" name="Прямоугольник с двумя усеченными противолежащими углами 167"/>
                <p:cNvSpPr/>
                <p:nvPr/>
              </p:nvSpPr>
              <p:spPr>
                <a:xfrm>
                  <a:off x="711951" y="2359306"/>
                  <a:ext cx="3290293" cy="1061104"/>
                </a:xfrm>
                <a:prstGeom prst="snip2DiagRect">
                  <a:avLst>
                    <a:gd name="adj1" fmla="val 0"/>
                    <a:gd name="adj2" fmla="val 2183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66" name="Прямоугольник 165"/>
              <p:cNvSpPr/>
              <p:nvPr/>
            </p:nvSpPr>
            <p:spPr>
              <a:xfrm>
                <a:off x="6732950" y="5111038"/>
                <a:ext cx="3004218" cy="38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5" indent="-160735">
                  <a:buFont typeface="Arial" panose="020B0604020202020204" pitchFamily="34" charset="0"/>
                  <a:buChar char="•"/>
                </a:pPr>
                <a:endParaRPr lang="ru-RU" sz="825" b="1" dirty="0">
                  <a:latin typeface="Myriad Pro Light SemiCond" panose="020B04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4" name="Прямоугольник 163"/>
            <p:cNvSpPr/>
            <p:nvPr/>
          </p:nvSpPr>
          <p:spPr>
            <a:xfrm>
              <a:off x="3339048" y="4680412"/>
              <a:ext cx="246359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spc="23" dirty="0" smtClean="0">
                  <a:solidFill>
                    <a:srgbClr val="002060"/>
                  </a:solidFill>
                  <a:latin typeface="Myriad Pro Black SemiExt" panose="020B0805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УЛУЧШЕНИЕ УСЛОВИЙ ПРЕДПРИНИМАТЕЛЬСКОЙ ДЕЯТЕЛЬНОСТИ </a:t>
              </a:r>
              <a:endParaRPr lang="ru-RU" sz="900" b="1" spc="23" dirty="0">
                <a:solidFill>
                  <a:srgbClr val="002060"/>
                </a:solidFill>
                <a:latin typeface="Myriad Pro Black SemiExt" panose="020B08050304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2387931" y="2517631"/>
            <a:ext cx="1992841" cy="1290505"/>
            <a:chOff x="3339048" y="4485177"/>
            <a:chExt cx="2467720" cy="1720673"/>
          </a:xfrm>
        </p:grpSpPr>
        <p:grpSp>
          <p:nvGrpSpPr>
            <p:cNvPr id="170" name="Группа 169"/>
            <p:cNvGrpSpPr/>
            <p:nvPr/>
          </p:nvGrpSpPr>
          <p:grpSpPr>
            <a:xfrm>
              <a:off x="3339048" y="4485177"/>
              <a:ext cx="2467720" cy="1720673"/>
              <a:chOff x="6452374" y="3767525"/>
              <a:chExt cx="3290293" cy="2294230"/>
            </a:xfrm>
          </p:grpSpPr>
          <p:grpSp>
            <p:nvGrpSpPr>
              <p:cNvPr id="172" name="Группа 171"/>
              <p:cNvGrpSpPr/>
              <p:nvPr/>
            </p:nvGrpSpPr>
            <p:grpSpPr>
              <a:xfrm>
                <a:off x="6452374" y="3767525"/>
                <a:ext cx="3290293" cy="2294230"/>
                <a:chOff x="711951" y="1126180"/>
                <a:chExt cx="3290293" cy="2294230"/>
              </a:xfrm>
            </p:grpSpPr>
            <p:sp>
              <p:nvSpPr>
                <p:cNvPr id="174" name="Прямоугольник с двумя усеченными противолежащими углами 173"/>
                <p:cNvSpPr/>
                <p:nvPr/>
              </p:nvSpPr>
              <p:spPr>
                <a:xfrm>
                  <a:off x="711951" y="1126180"/>
                  <a:ext cx="3284794" cy="2250211"/>
                </a:xfrm>
                <a:prstGeom prst="snip2DiagRect">
                  <a:avLst>
                    <a:gd name="adj1" fmla="val 0"/>
                    <a:gd name="adj2" fmla="val 10818"/>
                  </a:avLst>
                </a:prstGeom>
                <a:no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75" name="Прямоугольник с двумя усеченными противолежащими углами 174"/>
                <p:cNvSpPr/>
                <p:nvPr/>
              </p:nvSpPr>
              <p:spPr>
                <a:xfrm>
                  <a:off x="711951" y="2359306"/>
                  <a:ext cx="3290293" cy="1061104"/>
                </a:xfrm>
                <a:prstGeom prst="snip2DiagRect">
                  <a:avLst>
                    <a:gd name="adj1" fmla="val 0"/>
                    <a:gd name="adj2" fmla="val 2183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73" name="Прямоугольник 172"/>
              <p:cNvSpPr/>
              <p:nvPr/>
            </p:nvSpPr>
            <p:spPr>
              <a:xfrm>
                <a:off x="6732950" y="5111038"/>
                <a:ext cx="3004218" cy="38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5" indent="-160735">
                  <a:buFont typeface="Arial" panose="020B0604020202020204" pitchFamily="34" charset="0"/>
                  <a:buChar char="•"/>
                </a:pPr>
                <a:endParaRPr lang="ru-RU" sz="825" b="1" dirty="0">
                  <a:latin typeface="Myriad Pro Light SemiCond" panose="020B04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1" name="Прямоугольник 170"/>
            <p:cNvSpPr/>
            <p:nvPr/>
          </p:nvSpPr>
          <p:spPr>
            <a:xfrm>
              <a:off x="3339048" y="4680412"/>
              <a:ext cx="246359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spc="23" dirty="0" smtClean="0">
                  <a:solidFill>
                    <a:srgbClr val="002060"/>
                  </a:solidFill>
                  <a:latin typeface="Myriad Pro Black SemiExt" panose="020B0805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АКСЕЛЕРАЦИЯ СУБЪЕКТОВ МСП</a:t>
              </a:r>
              <a:endParaRPr lang="ru-RU" sz="900" b="1" spc="23" dirty="0">
                <a:solidFill>
                  <a:srgbClr val="002060"/>
                </a:solidFill>
                <a:latin typeface="Myriad Pro Black SemiExt" panose="020B08050304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4882580" y="2517631"/>
            <a:ext cx="1992841" cy="1290505"/>
            <a:chOff x="3339048" y="4485177"/>
            <a:chExt cx="2467720" cy="1720673"/>
          </a:xfrm>
        </p:grpSpPr>
        <p:grpSp>
          <p:nvGrpSpPr>
            <p:cNvPr id="177" name="Группа 176"/>
            <p:cNvGrpSpPr/>
            <p:nvPr/>
          </p:nvGrpSpPr>
          <p:grpSpPr>
            <a:xfrm>
              <a:off x="3339048" y="4485177"/>
              <a:ext cx="2467720" cy="1720673"/>
              <a:chOff x="6452374" y="3767525"/>
              <a:chExt cx="3290293" cy="2294230"/>
            </a:xfrm>
          </p:grpSpPr>
          <p:grpSp>
            <p:nvGrpSpPr>
              <p:cNvPr id="179" name="Группа 178"/>
              <p:cNvGrpSpPr/>
              <p:nvPr/>
            </p:nvGrpSpPr>
            <p:grpSpPr>
              <a:xfrm>
                <a:off x="6452374" y="3767525"/>
                <a:ext cx="3290293" cy="2294230"/>
                <a:chOff x="711951" y="1126180"/>
                <a:chExt cx="3290293" cy="2294230"/>
              </a:xfrm>
            </p:grpSpPr>
            <p:sp>
              <p:nvSpPr>
                <p:cNvPr id="181" name="Прямоугольник с двумя усеченными противолежащими углами 180"/>
                <p:cNvSpPr/>
                <p:nvPr/>
              </p:nvSpPr>
              <p:spPr>
                <a:xfrm>
                  <a:off x="711951" y="1126180"/>
                  <a:ext cx="3284794" cy="2250211"/>
                </a:xfrm>
                <a:prstGeom prst="snip2DiagRect">
                  <a:avLst>
                    <a:gd name="adj1" fmla="val 0"/>
                    <a:gd name="adj2" fmla="val 10818"/>
                  </a:avLst>
                </a:prstGeom>
                <a:no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82" name="Прямоугольник с двумя усеченными противолежащими углами 181"/>
                <p:cNvSpPr/>
                <p:nvPr/>
              </p:nvSpPr>
              <p:spPr>
                <a:xfrm>
                  <a:off x="711951" y="2359306"/>
                  <a:ext cx="3290293" cy="1061104"/>
                </a:xfrm>
                <a:prstGeom prst="snip2DiagRect">
                  <a:avLst>
                    <a:gd name="adj1" fmla="val 0"/>
                    <a:gd name="adj2" fmla="val 2183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13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80" name="Прямоугольник 179"/>
              <p:cNvSpPr/>
              <p:nvPr/>
            </p:nvSpPr>
            <p:spPr>
              <a:xfrm>
                <a:off x="6732950" y="5111038"/>
                <a:ext cx="3004218" cy="38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5" indent="-160735">
                  <a:buFont typeface="Arial" panose="020B0604020202020204" pitchFamily="34" charset="0"/>
                  <a:buChar char="•"/>
                </a:pPr>
                <a:endParaRPr lang="ru-RU" sz="825" b="1" dirty="0">
                  <a:latin typeface="Myriad Pro Light SemiCond" panose="020B04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8" name="Прямоугольник 177"/>
            <p:cNvSpPr/>
            <p:nvPr/>
          </p:nvSpPr>
          <p:spPr>
            <a:xfrm>
              <a:off x="3339048" y="4680412"/>
              <a:ext cx="246359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spc="23" dirty="0" smtClean="0">
                  <a:solidFill>
                    <a:srgbClr val="002060"/>
                  </a:solidFill>
                  <a:latin typeface="Myriad Pro Black SemiExt" panose="020B0805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ПОПУЛЯРИЗАЦИЯ ПРЕДПРИНИМАТЕЛЬСТВА</a:t>
              </a:r>
              <a:endParaRPr lang="ru-RU" sz="900" b="1" spc="23" dirty="0">
                <a:solidFill>
                  <a:srgbClr val="002060"/>
                </a:solidFill>
                <a:latin typeface="Myriad Pro Black SemiExt" panose="020B08050304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3" name="Группа 182"/>
          <p:cNvGrpSpPr/>
          <p:nvPr/>
        </p:nvGrpSpPr>
        <p:grpSpPr>
          <a:xfrm>
            <a:off x="1996028" y="1724708"/>
            <a:ext cx="499382" cy="446106"/>
            <a:chOff x="742249" y="1828283"/>
            <a:chExt cx="659423" cy="658800"/>
          </a:xfrm>
        </p:grpSpPr>
        <p:sp>
          <p:nvSpPr>
            <p:cNvPr id="184" name="Овал 183"/>
            <p:cNvSpPr/>
            <p:nvPr/>
          </p:nvSpPr>
          <p:spPr>
            <a:xfrm>
              <a:off x="742249" y="1828283"/>
              <a:ext cx="659423" cy="658800"/>
            </a:xfrm>
            <a:prstGeom prst="ellipse">
              <a:avLst/>
            </a:prstGeom>
            <a:solidFill>
              <a:srgbClr val="95CD3B"/>
            </a:solidFill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85" name="Рисунок 18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21" t="26213" r="21921" b="26213"/>
            <a:stretch/>
          </p:blipFill>
          <p:spPr>
            <a:xfrm>
              <a:off x="895067" y="1957060"/>
              <a:ext cx="426233" cy="406803"/>
            </a:xfrm>
            <a:prstGeom prst="rect">
              <a:avLst/>
            </a:prstGeom>
          </p:spPr>
        </p:pic>
      </p:grpSp>
      <p:grpSp>
        <p:nvGrpSpPr>
          <p:cNvPr id="186" name="Группа 185"/>
          <p:cNvGrpSpPr/>
          <p:nvPr/>
        </p:nvGrpSpPr>
        <p:grpSpPr>
          <a:xfrm>
            <a:off x="4197425" y="1683281"/>
            <a:ext cx="530218" cy="483027"/>
            <a:chOff x="6136250" y="3124481"/>
            <a:chExt cx="659423" cy="658800"/>
          </a:xfrm>
        </p:grpSpPr>
        <p:sp>
          <p:nvSpPr>
            <p:cNvPr id="187" name="Овал 186"/>
            <p:cNvSpPr/>
            <p:nvPr/>
          </p:nvSpPr>
          <p:spPr>
            <a:xfrm>
              <a:off x="6136250" y="3124481"/>
              <a:ext cx="659423" cy="658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88" name="Рисунок 187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6" t="23107" r="17456" b="23107"/>
            <a:stretch/>
          </p:blipFill>
          <p:spPr>
            <a:xfrm>
              <a:off x="6262637" y="3245050"/>
              <a:ext cx="428944" cy="399356"/>
            </a:xfrm>
            <a:prstGeom prst="rect">
              <a:avLst/>
            </a:prstGeom>
          </p:spPr>
        </p:pic>
      </p:grpSp>
      <p:grpSp>
        <p:nvGrpSpPr>
          <p:cNvPr id="189" name="Группа 188"/>
          <p:cNvGrpSpPr/>
          <p:nvPr/>
        </p:nvGrpSpPr>
        <p:grpSpPr>
          <a:xfrm>
            <a:off x="6496274" y="1710726"/>
            <a:ext cx="571784" cy="463673"/>
            <a:chOff x="774889" y="4437977"/>
            <a:chExt cx="659423" cy="658800"/>
          </a:xfrm>
        </p:grpSpPr>
        <p:sp>
          <p:nvSpPr>
            <p:cNvPr id="190" name="Овал 189"/>
            <p:cNvSpPr/>
            <p:nvPr/>
          </p:nvSpPr>
          <p:spPr>
            <a:xfrm>
              <a:off x="774889" y="4437977"/>
              <a:ext cx="659423" cy="658800"/>
            </a:xfrm>
            <a:prstGeom prst="ellipse">
              <a:avLst/>
            </a:prstGeom>
            <a:solidFill>
              <a:srgbClr val="549FFA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721" y="4488472"/>
              <a:ext cx="432912" cy="487739"/>
            </a:xfrm>
            <a:prstGeom prst="rect">
              <a:avLst/>
            </a:prstGeom>
          </p:spPr>
        </p:pic>
      </p:grpSp>
      <p:grpSp>
        <p:nvGrpSpPr>
          <p:cNvPr id="192" name="Группа 191"/>
          <p:cNvGrpSpPr/>
          <p:nvPr/>
        </p:nvGrpSpPr>
        <p:grpSpPr>
          <a:xfrm>
            <a:off x="3117284" y="3203631"/>
            <a:ext cx="583660" cy="535531"/>
            <a:chOff x="3439250" y="1828284"/>
            <a:chExt cx="659423" cy="658800"/>
          </a:xfrm>
        </p:grpSpPr>
        <p:sp>
          <p:nvSpPr>
            <p:cNvPr id="193" name="Овал 192"/>
            <p:cNvSpPr/>
            <p:nvPr/>
          </p:nvSpPr>
          <p:spPr>
            <a:xfrm>
              <a:off x="3439250" y="1828284"/>
              <a:ext cx="659423" cy="658800"/>
            </a:xfrm>
            <a:prstGeom prst="ellipse">
              <a:avLst/>
            </a:prstGeom>
            <a:solidFill>
              <a:srgbClr val="597EF5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94" name="Рисунок 193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05" t="11693" r="16105" b="11693"/>
            <a:stretch/>
          </p:blipFill>
          <p:spPr>
            <a:xfrm>
              <a:off x="3607747" y="1921281"/>
              <a:ext cx="345712" cy="440189"/>
            </a:xfrm>
            <a:prstGeom prst="rect">
              <a:avLst/>
            </a:prstGeom>
          </p:spPr>
        </p:pic>
      </p:grpSp>
      <p:grpSp>
        <p:nvGrpSpPr>
          <p:cNvPr id="195" name="Группа 194"/>
          <p:cNvGrpSpPr/>
          <p:nvPr/>
        </p:nvGrpSpPr>
        <p:grpSpPr>
          <a:xfrm>
            <a:off x="5574433" y="3218747"/>
            <a:ext cx="605803" cy="558345"/>
            <a:chOff x="742250" y="3124479"/>
            <a:chExt cx="659423" cy="658800"/>
          </a:xfrm>
        </p:grpSpPr>
        <p:sp>
          <p:nvSpPr>
            <p:cNvPr id="196" name="Овал 195"/>
            <p:cNvSpPr/>
            <p:nvPr/>
          </p:nvSpPr>
          <p:spPr>
            <a:xfrm>
              <a:off x="742250" y="3124479"/>
              <a:ext cx="659423" cy="658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97" name="Рисунок 196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21603" r="16561" b="24499"/>
            <a:stretch/>
          </p:blipFill>
          <p:spPr>
            <a:xfrm>
              <a:off x="823016" y="3248968"/>
              <a:ext cx="483489" cy="409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23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atic.tildacdn.com/tild6637-6564-4862-b133-623765323436/1-zd-prav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6" t="12195" r="28088" b="37472"/>
          <a:stretch/>
        </p:blipFill>
        <p:spPr bwMode="auto">
          <a:xfrm>
            <a:off x="6598832" y="0"/>
            <a:ext cx="25384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99498" y="0"/>
            <a:ext cx="2537777" cy="5143500"/>
          </a:xfrm>
          <a:prstGeom prst="rect">
            <a:avLst/>
          </a:prstGeom>
          <a:solidFill>
            <a:srgbClr val="3162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13" name="Прямоугольник 12"/>
          <p:cNvSpPr/>
          <p:nvPr/>
        </p:nvSpPr>
        <p:spPr>
          <a:xfrm>
            <a:off x="731184" y="297758"/>
            <a:ext cx="4978243" cy="28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>
                <a:solidFill>
                  <a:srgbClr val="002F8E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Целевая аудитория проекта</a:t>
            </a:r>
            <a:endParaRPr lang="ru-RU" sz="1500" b="1" dirty="0">
              <a:solidFill>
                <a:srgbClr val="002F8E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415436"/>
            <a:ext cx="631528" cy="0"/>
          </a:xfrm>
          <a:prstGeom prst="line">
            <a:avLst/>
          </a:prstGeom>
          <a:ln w="38100">
            <a:solidFill>
              <a:srgbClr val="FF3B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 rot="5400000">
            <a:off x="6271563" y="274853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3" name="Прямоугольник 52"/>
          <p:cNvSpPr/>
          <p:nvPr/>
        </p:nvSpPr>
        <p:spPr>
          <a:xfrm>
            <a:off x="6165628" y="182205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4" name="Прямоугольник 53"/>
          <p:cNvSpPr/>
          <p:nvPr/>
        </p:nvSpPr>
        <p:spPr>
          <a:xfrm>
            <a:off x="-5280" y="4281128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5" name="Прямоугольник 54"/>
          <p:cNvSpPr/>
          <p:nvPr/>
        </p:nvSpPr>
        <p:spPr>
          <a:xfrm>
            <a:off x="-3813" y="4086416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365880" y="4417516"/>
            <a:ext cx="294795" cy="2947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384336" y="4829328"/>
            <a:ext cx="147398" cy="1473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963908" y="4711807"/>
            <a:ext cx="431690" cy="4316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5835272" y="4829328"/>
            <a:ext cx="324950" cy="324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05796" y="1004759"/>
            <a:ext cx="610608" cy="6106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05799" y="1111502"/>
            <a:ext cx="324950" cy="324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365880" y="4560795"/>
            <a:ext cx="294795" cy="2947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70" y="442731"/>
            <a:ext cx="779397" cy="974246"/>
          </a:xfrm>
          <a:prstGeom prst="rect">
            <a:avLst/>
          </a:prstGeom>
        </p:spPr>
      </p:pic>
      <p:sp>
        <p:nvSpPr>
          <p:cNvPr id="95" name="Прямоугольник 94"/>
          <p:cNvSpPr/>
          <p:nvPr/>
        </p:nvSpPr>
        <p:spPr>
          <a:xfrm>
            <a:off x="6973800" y="4523212"/>
            <a:ext cx="18347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200" b="1" dirty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investkamchatka.ru</a:t>
            </a:r>
            <a:endParaRPr lang="ru-RU" sz="1200" b="1" dirty="0">
              <a:solidFill>
                <a:schemeClr val="bg1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7070955" y="4536366"/>
            <a:ext cx="1638026" cy="34881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74" y="655320"/>
            <a:ext cx="5269641" cy="4174007"/>
          </a:xfrm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600" b="1" dirty="0" smtClean="0"/>
              <a:t>                                            </a:t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  </a:t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	</a:t>
            </a:r>
            <a:r>
              <a:rPr lang="ru-RU" sz="1600" b="1" dirty="0" smtClean="0"/>
              <a:t>		 </a:t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	   </a:t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  	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11100" y="929854"/>
            <a:ext cx="1410080" cy="921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Статус: 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30749" y="2004060"/>
            <a:ext cx="1714880" cy="1379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Целевые</a:t>
            </a:r>
            <a:r>
              <a:rPr lang="ru-RU" b="1" dirty="0"/>
              <a:t> </a:t>
            </a:r>
            <a:r>
              <a:rPr lang="ru-RU" sz="1200" b="1" dirty="0"/>
              <a:t>приоритетные группы: </a:t>
            </a:r>
            <a:br>
              <a:rPr lang="ru-RU" sz="1200" b="1" dirty="0"/>
            </a:br>
            <a:endParaRPr lang="ru-RU" sz="1200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513277" y="3614560"/>
            <a:ext cx="1410080" cy="921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Сферы деятельности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7420" y="2117289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latin typeface="Arial Black" panose="020B0A04020102020204" pitchFamily="34" charset="0"/>
              </a:rPr>
              <a:t>- выпускники детских домов;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школьники;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лица в возрасте до 30 лет, в том числе студенты;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лица в возрасте старше 45 лет;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женщины;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инвалиды;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военнослужащие, уволенные в запас;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безработные.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28375" y="999693"/>
            <a:ext cx="2789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 Black" panose="020B0A04020102020204" pitchFamily="34" charset="0"/>
              </a:rPr>
              <a:t>- </a:t>
            </a:r>
            <a:r>
              <a:rPr lang="ru-RU" sz="1100" dirty="0" err="1" smtClean="0">
                <a:latin typeface="Arial Black" panose="020B0A04020102020204" pitchFamily="34" charset="0"/>
              </a:rPr>
              <a:t>самозанятые</a:t>
            </a:r>
            <a:r>
              <a:rPr lang="ru-RU" sz="1100" dirty="0" smtClean="0">
                <a:latin typeface="Arial Black" panose="020B0A04020102020204" pitchFamily="34" charset="0"/>
              </a:rPr>
              <a:t> </a:t>
            </a:r>
            <a:r>
              <a:rPr lang="ru-RU" sz="1100" dirty="0">
                <a:latin typeface="Arial Black" panose="020B0A04020102020204" pitchFamily="34" charset="0"/>
              </a:rPr>
              <a:t>граждане,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 smtClean="0">
                <a:latin typeface="Arial Black" panose="020B0A04020102020204" pitchFamily="34" charset="0"/>
              </a:rPr>
              <a:t>- физические </a:t>
            </a:r>
            <a:r>
              <a:rPr lang="ru-RU" sz="1100" dirty="0">
                <a:latin typeface="Arial Black" panose="020B0A04020102020204" pitchFamily="34" charset="0"/>
              </a:rPr>
              <a:t>лица,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 smtClean="0">
                <a:latin typeface="Arial Black" panose="020B0A04020102020204" pitchFamily="34" charset="0"/>
              </a:rPr>
              <a:t>- действующие </a:t>
            </a:r>
            <a:r>
              <a:rPr lang="ru-RU" sz="1100" dirty="0">
                <a:latin typeface="Arial Black" panose="020B0A04020102020204" pitchFamily="34" charset="0"/>
              </a:rPr>
              <a:t>субъекты МСП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17420" y="3565793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latin typeface="Arial Black" panose="020B0A04020102020204" pitchFamily="34" charset="0"/>
              </a:rPr>
              <a:t/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производство, особенно в области инноваций и высоких технологий;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туризм;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сельское хозяйство;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социальное предпринимательство; 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благоустройство городских и сельских территорий;</a:t>
            </a:r>
            <a:br>
              <a:rPr lang="ru-RU" sz="1100" dirty="0">
                <a:latin typeface="Arial Black" panose="020B0A04020102020204" pitchFamily="34" charset="0"/>
              </a:rPr>
            </a:br>
            <a:r>
              <a:rPr lang="ru-RU" sz="1100" dirty="0">
                <a:latin typeface="Arial Black" panose="020B0A04020102020204" pitchFamily="34" charset="0"/>
              </a:rPr>
              <a:t>- спорт. </a:t>
            </a:r>
            <a:br>
              <a:rPr lang="ru-RU" sz="1100" dirty="0">
                <a:latin typeface="Arial Black" panose="020B0A04020102020204" pitchFamily="34" charset="0"/>
              </a:rPr>
            </a:br>
            <a:endParaRPr lang="ru-RU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159860"/>
            <a:ext cx="7071262" cy="486054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3C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Улучшение условий ведения предпринимательской деятельности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506" y="809844"/>
            <a:ext cx="4582330" cy="351695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C6E"/>
                </a:solidFill>
              </a:rPr>
              <a:t>МЕРОПРИЯТИЯ</a:t>
            </a:r>
            <a:endParaRPr lang="ru-RU" b="1" dirty="0">
              <a:solidFill>
                <a:srgbClr val="008C6E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110539" y="917293"/>
            <a:ext cx="82796" cy="4157900"/>
            <a:chOff x="3952706" y="694664"/>
            <a:chExt cx="73352" cy="378539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952706" y="694664"/>
              <a:ext cx="73352" cy="1961399"/>
              <a:chOff x="5270275" y="217864"/>
              <a:chExt cx="97802" cy="2615198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270275" y="217864"/>
                <a:ext cx="0" cy="243550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270275" y="2648064"/>
                <a:ext cx="97801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5270275" y="2735261"/>
                <a:ext cx="97802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53528" y="2653430"/>
              <a:ext cx="0" cy="1826626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364469" y="824678"/>
            <a:ext cx="3535631" cy="351695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C6E"/>
                </a:solidFill>
              </a:rPr>
              <a:t>РЕЗУЛЬТАТЫ к 2024 г.</a:t>
            </a:r>
            <a:endParaRPr lang="ru-RU" b="1" dirty="0">
              <a:solidFill>
                <a:srgbClr val="008C6E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244763" y="1165860"/>
            <a:ext cx="4857235" cy="364998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Нестационарная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торговля</a:t>
            </a:r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Новые налоговые режимы, отмена 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налоговых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деклараций для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УСН </a:t>
            </a:r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туризма + комплекс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«Северные гарантии» + Трансформация делового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климата</a:t>
            </a:r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Доступ к государственному и муниципальному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имуществу</a:t>
            </a:r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Самозанятые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(консультации, 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компания + ОМС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Социальное предпринимательство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35709" y="1355137"/>
            <a:ext cx="3793149" cy="131378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dirty="0"/>
              <a:t>Количество </a:t>
            </a:r>
            <a:r>
              <a:rPr lang="ru-RU" dirty="0" err="1"/>
              <a:t>самозанятых</a:t>
            </a:r>
            <a:r>
              <a:rPr lang="ru-RU" dirty="0"/>
              <a:t> граждан, зафиксировавших свой статус, с учетом введения налогового режима для </a:t>
            </a:r>
            <a:r>
              <a:rPr lang="ru-RU" dirty="0" err="1"/>
              <a:t>самозанятых</a:t>
            </a:r>
            <a:r>
              <a:rPr lang="ru-RU" dirty="0"/>
              <a:t>, </a:t>
            </a:r>
            <a:r>
              <a:rPr lang="ru-RU" dirty="0" smtClean="0"/>
              <a:t>4,735 </a:t>
            </a:r>
            <a:r>
              <a:rPr lang="ru-RU" dirty="0" err="1" smtClean="0"/>
              <a:t>тыс.чел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66298" y="2919305"/>
            <a:ext cx="2762655" cy="1561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Ответственные за результаты</a:t>
            </a:r>
            <a:r>
              <a:rPr lang="ru-RU" sz="1400" dirty="0" smtClean="0"/>
              <a:t>:</a:t>
            </a:r>
          </a:p>
          <a:p>
            <a:pPr algn="ctr"/>
            <a:endParaRPr lang="ru-RU" sz="1400" dirty="0" smtClean="0"/>
          </a:p>
          <a:p>
            <a:pPr algn="just"/>
            <a:r>
              <a:rPr lang="ru-RU" sz="1100" dirty="0" smtClean="0"/>
              <a:t>Смеян О.Н. , Кузьмина М.Ю., Профатилов Д.А., Делемень Н.И., Стратонова Е.А., Названов С.В., Богданова И.Г., Морозова Ю.С., Грачева Н.С.  , Заместители глав ОМС</a:t>
            </a:r>
          </a:p>
          <a:p>
            <a:pPr marL="285750" indent="-285750" algn="just">
              <a:buFontTx/>
              <a:buChar char="-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06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159860"/>
            <a:ext cx="7071262" cy="486054"/>
          </a:xfrm>
        </p:spPr>
        <p:txBody>
          <a:bodyPr>
            <a:noAutofit/>
          </a:bodyPr>
          <a:lstStyle/>
          <a:p>
            <a:r>
              <a:rPr lang="ru-RU" sz="1600" b="1" dirty="0"/>
              <a:t>Расширение доступа субъектов МСП к финансовым ресурсам</a:t>
            </a:r>
            <a:endParaRPr lang="ru-RU" sz="1600" dirty="0"/>
          </a:p>
          <a:p>
            <a:endParaRPr lang="ru-RU" sz="16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506" y="590039"/>
            <a:ext cx="4582330" cy="351695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C6E"/>
                </a:solidFill>
              </a:rPr>
              <a:t>МЕРОПРИЯТИЯ</a:t>
            </a:r>
            <a:endParaRPr lang="ru-RU" b="1" dirty="0">
              <a:solidFill>
                <a:srgbClr val="008C6E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19203" y="882114"/>
            <a:ext cx="82796" cy="4157900"/>
            <a:chOff x="3952706" y="694664"/>
            <a:chExt cx="73352" cy="378539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952706" y="694664"/>
              <a:ext cx="73352" cy="1961399"/>
              <a:chOff x="5270275" y="217864"/>
              <a:chExt cx="97802" cy="2615198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270275" y="217864"/>
                <a:ext cx="0" cy="243550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270275" y="2648064"/>
                <a:ext cx="97801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5270275" y="2735261"/>
                <a:ext cx="97802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53528" y="2653430"/>
              <a:ext cx="0" cy="1826626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364468" y="590038"/>
            <a:ext cx="3535631" cy="351695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C6E"/>
                </a:solidFill>
              </a:rPr>
              <a:t>РЕЗУЛЬТАТЫ к 2024 г.</a:t>
            </a:r>
            <a:endParaRPr lang="ru-RU" b="1" dirty="0">
              <a:solidFill>
                <a:srgbClr val="008C6E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233506" y="941733"/>
            <a:ext cx="4815837" cy="3030897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1400" dirty="0"/>
              <a:t>Гарантии РГО и Корпорации развития </a:t>
            </a:r>
            <a:endParaRPr lang="ru-RU" sz="1400" dirty="0" smtClean="0"/>
          </a:p>
          <a:p>
            <a:r>
              <a:rPr lang="ru-RU" sz="1400" dirty="0" smtClean="0"/>
              <a:t>малого бизнеса</a:t>
            </a:r>
          </a:p>
          <a:p>
            <a:endParaRPr lang="ru-RU" sz="1400" dirty="0"/>
          </a:p>
          <a:p>
            <a:r>
              <a:rPr lang="ru-RU" sz="1400" dirty="0"/>
              <a:t>Кредиты по 6,5%, программы стимулирования бизнеса </a:t>
            </a:r>
            <a:r>
              <a:rPr lang="ru-RU" sz="1400" dirty="0" smtClean="0"/>
              <a:t>ДФО</a:t>
            </a:r>
          </a:p>
          <a:p>
            <a:endParaRPr lang="ru-RU" sz="1400" dirty="0" smtClean="0"/>
          </a:p>
          <a:p>
            <a:r>
              <a:rPr lang="ru-RU" sz="1400" dirty="0" smtClean="0"/>
              <a:t>Лизинг</a:t>
            </a:r>
          </a:p>
          <a:p>
            <a:endParaRPr lang="ru-RU" sz="1400" dirty="0"/>
          </a:p>
          <a:p>
            <a:r>
              <a:rPr lang="ru-RU" sz="1400" dirty="0"/>
              <a:t>МФО: </a:t>
            </a:r>
            <a:r>
              <a:rPr lang="ru-RU" sz="1400" dirty="0" smtClean="0"/>
              <a:t>без </a:t>
            </a:r>
            <a:r>
              <a:rPr lang="ru-RU" sz="1400" dirty="0"/>
              <a:t>залога – 10%;  займы для резидентов, </a:t>
            </a:r>
            <a:r>
              <a:rPr lang="ru-RU" sz="1400" dirty="0" smtClean="0"/>
              <a:t>приоритетных групп, </a:t>
            </a:r>
            <a:r>
              <a:rPr lang="ru-RU" sz="1400" dirty="0" err="1" smtClean="0"/>
              <a:t>самозанятых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Прямые меры поддержки (гранты, субсидии</a:t>
            </a:r>
            <a:r>
              <a:rPr lang="ru-RU" sz="1400" dirty="0" smtClean="0"/>
              <a:t>)</a:t>
            </a:r>
          </a:p>
          <a:p>
            <a:endParaRPr lang="ru-RU" sz="1400" dirty="0"/>
          </a:p>
          <a:p>
            <a:r>
              <a:rPr lang="ru-RU" sz="1400" dirty="0"/>
              <a:t>Развитие фондового рынка для </a:t>
            </a:r>
            <a:r>
              <a:rPr lang="ru-RU" sz="1400" dirty="0" smtClean="0"/>
              <a:t>МСП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364468" y="1231138"/>
            <a:ext cx="3718508" cy="6541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400" dirty="0" smtClean="0"/>
              <a:t>Количество выдаваемых </a:t>
            </a:r>
            <a:r>
              <a:rPr lang="ru-RU" sz="1400" dirty="0" err="1" smtClean="0"/>
              <a:t>микрозаймов</a:t>
            </a:r>
            <a:r>
              <a:rPr lang="ru-RU" sz="1400" dirty="0" smtClean="0"/>
              <a:t>, единиц нарастающим итогом – 462 ед. к 2024 году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64468" y="2091587"/>
            <a:ext cx="3718508" cy="7319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400" dirty="0" smtClean="0"/>
              <a:t>Гарантийная поддержка   в </a:t>
            </a:r>
            <a:r>
              <a:rPr lang="ru-RU" sz="1400" dirty="0"/>
              <a:t>размере 1 950 млн. </a:t>
            </a:r>
            <a:r>
              <a:rPr lang="ru-RU" sz="1400" dirty="0" smtClean="0"/>
              <a:t>рублей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64468" y="2996243"/>
            <a:ext cx="3718508" cy="58933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400" dirty="0" smtClean="0"/>
              <a:t>Объем </a:t>
            </a:r>
            <a:r>
              <a:rPr lang="ru-RU" sz="1400" dirty="0"/>
              <a:t>финансовой поддержки </a:t>
            </a:r>
            <a:r>
              <a:rPr lang="ru-RU" sz="1400" dirty="0" smtClean="0"/>
              <a:t>-7,7 </a:t>
            </a:r>
            <a:r>
              <a:rPr lang="ru-RU" sz="1400" dirty="0"/>
              <a:t>млрд рублей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64468" y="3759263"/>
            <a:ext cx="3718508" cy="5551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400" dirty="0"/>
              <a:t>Обеспечен объем лизингового </a:t>
            </a:r>
            <a:r>
              <a:rPr lang="ru-RU" sz="1400" dirty="0" smtClean="0"/>
              <a:t>портфеля в </a:t>
            </a:r>
            <a:r>
              <a:rPr lang="ru-RU" sz="1400" dirty="0"/>
              <a:t>размере 700 млн. </a:t>
            </a:r>
            <a:r>
              <a:rPr lang="ru-RU" sz="1400" dirty="0" smtClean="0"/>
              <a:t>рублей 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64468" y="4442298"/>
            <a:ext cx="3718508" cy="60089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400" dirty="0" smtClean="0"/>
              <a:t>Прямая финансовая поддержка ежегодно предоставляется не менее, чем 75 субъектам МСП </a:t>
            </a:r>
            <a:endParaRPr lang="ru-RU" sz="1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506" y="4049122"/>
            <a:ext cx="458233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Ответственные: </a:t>
            </a:r>
          </a:p>
          <a:p>
            <a:pPr algn="ctr"/>
            <a:r>
              <a:rPr lang="ru-RU" sz="1400" dirty="0" smtClean="0"/>
              <a:t>Делемень Н.И., </a:t>
            </a:r>
            <a:r>
              <a:rPr lang="ru-RU" sz="1400" dirty="0" err="1" smtClean="0"/>
              <a:t>Белицкая</a:t>
            </a:r>
            <a:r>
              <a:rPr lang="ru-RU" sz="1400" dirty="0" smtClean="0"/>
              <a:t> Л.Г., Морозова А.Н., </a:t>
            </a:r>
            <a:r>
              <a:rPr lang="ru-RU" sz="1400" dirty="0" err="1"/>
              <a:t>П</a:t>
            </a:r>
            <a:r>
              <a:rPr lang="ru-RU" sz="1400" dirty="0" err="1" smtClean="0"/>
              <a:t>егин</a:t>
            </a:r>
            <a:r>
              <a:rPr lang="ru-RU" sz="1400" dirty="0" smtClean="0"/>
              <a:t> Н.А., Борисова  Ж.В., </a:t>
            </a:r>
            <a:r>
              <a:rPr lang="ru-RU" sz="1400" dirty="0" err="1" smtClean="0"/>
              <a:t>Богаевская</a:t>
            </a:r>
            <a:r>
              <a:rPr lang="ru-RU" sz="1400" dirty="0" smtClean="0"/>
              <a:t> Ю.Е.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972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159860"/>
            <a:ext cx="7071262" cy="486054"/>
          </a:xfrm>
        </p:spPr>
        <p:txBody>
          <a:bodyPr>
            <a:noAutofit/>
          </a:bodyPr>
          <a:lstStyle/>
          <a:p>
            <a:r>
              <a:rPr lang="ru-RU" sz="1600" b="1" dirty="0"/>
              <a:t>Акселерация субъектов </a:t>
            </a:r>
            <a:r>
              <a:rPr lang="ru-RU" sz="1600" b="1" dirty="0" smtClean="0"/>
              <a:t>Малого и среднего предпринимательства</a:t>
            </a:r>
            <a:endParaRPr lang="ru-RU" sz="1600" dirty="0"/>
          </a:p>
          <a:p>
            <a:endParaRPr lang="ru-RU" sz="16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1" y="428801"/>
            <a:ext cx="4582330" cy="259362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8C6E"/>
                </a:solidFill>
              </a:rPr>
              <a:t>МЕРОПРИЯТИЯ</a:t>
            </a:r>
            <a:endParaRPr lang="ru-RU" sz="1200" b="1" dirty="0">
              <a:solidFill>
                <a:srgbClr val="008C6E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19203" y="882114"/>
            <a:ext cx="82796" cy="4157900"/>
            <a:chOff x="3952706" y="694664"/>
            <a:chExt cx="73352" cy="378539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952706" y="694664"/>
              <a:ext cx="73352" cy="1961399"/>
              <a:chOff x="5270275" y="217864"/>
              <a:chExt cx="97802" cy="2615198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270275" y="217864"/>
                <a:ext cx="0" cy="243550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270275" y="2648064"/>
                <a:ext cx="97801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5270275" y="2735261"/>
                <a:ext cx="97802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53528" y="2653430"/>
              <a:ext cx="0" cy="1826626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364468" y="404922"/>
            <a:ext cx="3535631" cy="259362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8C6E"/>
                </a:solidFill>
              </a:rPr>
              <a:t>РЕЗУЛЬТАТЫ к 2024 г.</a:t>
            </a:r>
            <a:endParaRPr lang="ru-RU" sz="1200" b="1" dirty="0">
              <a:solidFill>
                <a:srgbClr val="008C6E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137161" y="900653"/>
            <a:ext cx="4678676" cy="4139361"/>
          </a:xfrm>
          <a:prstGeom prst="homePlate">
            <a:avLst>
              <a:gd name="adj" fmla="val 2944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Реестры </a:t>
            </a:r>
            <a:r>
              <a:rPr lang="ru-RU" sz="1400" dirty="0"/>
              <a:t>услуг и МСП в электронном </a:t>
            </a:r>
            <a:r>
              <a:rPr lang="ru-RU" sz="1400" dirty="0" smtClean="0"/>
              <a:t>виде</a:t>
            </a:r>
            <a:r>
              <a:rPr lang="en-US" sz="1400" dirty="0" smtClean="0"/>
              <a:t>;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- Участие субъектов МСП в благоустройстве г. Петропавловска-Камчатского и г. Елизово;  </a:t>
            </a:r>
          </a:p>
          <a:p>
            <a:r>
              <a:rPr lang="ru-RU" sz="1400" dirty="0" smtClean="0"/>
              <a:t>- Расширение функционала Бизнес-навигатора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r>
              <a:rPr lang="ru-RU" sz="1400" dirty="0" smtClean="0"/>
              <a:t>- Закупки</a:t>
            </a:r>
            <a:r>
              <a:rPr lang="ru-RU" sz="1400" dirty="0"/>
              <a:t>:  </a:t>
            </a:r>
            <a:r>
              <a:rPr lang="ru-RU" sz="1400" dirty="0" smtClean="0"/>
              <a:t>расширение доступа к закупкам «крупнейших» заказчиков; «выращивание» поставщиков (обучение</a:t>
            </a:r>
            <a:r>
              <a:rPr lang="ru-RU" sz="1400" dirty="0"/>
              <a:t>; </a:t>
            </a:r>
            <a:r>
              <a:rPr lang="ru-RU" sz="1400" dirty="0" smtClean="0"/>
              <a:t>сопровождение)</a:t>
            </a:r>
            <a:r>
              <a:rPr lang="en-US" sz="1400" dirty="0" smtClean="0"/>
              <a:t>;</a:t>
            </a:r>
            <a:endParaRPr lang="ru-RU" sz="1400" dirty="0"/>
          </a:p>
          <a:p>
            <a:r>
              <a:rPr lang="ru-RU" sz="1400" dirty="0" smtClean="0"/>
              <a:t>- Развитие </a:t>
            </a:r>
            <a:r>
              <a:rPr lang="ru-RU" sz="1400" dirty="0" err="1" smtClean="0"/>
              <a:t>промпарков</a:t>
            </a:r>
            <a:r>
              <a:rPr lang="ru-RU" sz="1400" dirty="0" smtClean="0"/>
              <a:t>; </a:t>
            </a:r>
          </a:p>
          <a:p>
            <a:r>
              <a:rPr lang="ru-RU" sz="1400" dirty="0" smtClean="0"/>
              <a:t>- Создание 6 бизнес-инкубаторов</a:t>
            </a:r>
            <a:r>
              <a:rPr lang="en-US" sz="1400" dirty="0" smtClean="0"/>
              <a:t>;</a:t>
            </a:r>
            <a:endParaRPr lang="ru-RU" sz="1400" dirty="0"/>
          </a:p>
          <a:p>
            <a:r>
              <a:rPr lang="ru-RU" sz="1400" dirty="0" smtClean="0"/>
              <a:t>- Создание Центра оказания услуг «Мой бизнес» и единого органа управления организациями инфраструктуры; </a:t>
            </a:r>
          </a:p>
          <a:p>
            <a:r>
              <a:rPr lang="ru-RU" sz="1400" dirty="0" smtClean="0"/>
              <a:t>- Поддержка проектов в сфере спорта и туризма</a:t>
            </a:r>
            <a:r>
              <a:rPr lang="en-US" sz="1400" dirty="0" smtClean="0"/>
              <a:t>;</a:t>
            </a:r>
            <a:endParaRPr lang="ru-RU" sz="1400" dirty="0"/>
          </a:p>
          <a:p>
            <a:r>
              <a:rPr lang="ru-RU" sz="1400" dirty="0" smtClean="0"/>
              <a:t>- Поддержка потенциальных и действующих экспортеров</a:t>
            </a:r>
            <a:r>
              <a:rPr lang="en-US" sz="1400" dirty="0" smtClean="0"/>
              <a:t>;</a:t>
            </a:r>
            <a:endParaRPr lang="ru-RU" sz="1400" dirty="0"/>
          </a:p>
          <a:p>
            <a:r>
              <a:rPr lang="ru-RU" sz="1400" dirty="0" smtClean="0"/>
              <a:t>- Развитие франшиз;  </a:t>
            </a:r>
          </a:p>
          <a:p>
            <a:r>
              <a:rPr lang="ru-RU" sz="1400" dirty="0" smtClean="0"/>
              <a:t>- Инновационные </a:t>
            </a:r>
            <a:r>
              <a:rPr lang="ru-RU" sz="1400" dirty="0"/>
              <a:t>компании; «инвестиционный лифт</a:t>
            </a:r>
            <a:r>
              <a:rPr lang="ru-RU" sz="1400" dirty="0" smtClean="0"/>
              <a:t>».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64468" y="612882"/>
            <a:ext cx="3718508" cy="5561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000" dirty="0"/>
              <a:t>Количество субъектов МСП и </a:t>
            </a:r>
            <a:r>
              <a:rPr lang="ru-RU" sz="1000" dirty="0" err="1"/>
              <a:t>самозанятых</a:t>
            </a:r>
            <a:r>
              <a:rPr lang="ru-RU" sz="1000" dirty="0"/>
              <a:t> граждан, получивших поддержку в рамках федерального проекта, единиц нарастающим </a:t>
            </a:r>
            <a:r>
              <a:rPr lang="ru-RU" sz="1000" dirty="0" smtClean="0"/>
              <a:t>итогом – 11 392</a:t>
            </a:r>
            <a:endParaRPr lang="ru-RU" sz="1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64468" y="1220701"/>
            <a:ext cx="3718508" cy="51907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900" dirty="0" smtClean="0"/>
              <a:t>100% СМСП и </a:t>
            </a:r>
            <a:r>
              <a:rPr lang="ru-RU" sz="900" dirty="0" err="1" smtClean="0"/>
              <a:t>самозанятых</a:t>
            </a:r>
            <a:r>
              <a:rPr lang="ru-RU" sz="900" dirty="0" smtClean="0"/>
              <a:t>  имеют доступ к государственным </a:t>
            </a:r>
            <a:r>
              <a:rPr lang="ru-RU" sz="900" dirty="0"/>
              <a:t>и негосударственным образовательным платформам, информационным системам и производственно-сбытовым </a:t>
            </a:r>
            <a:r>
              <a:rPr lang="ru-RU" sz="900" dirty="0" smtClean="0"/>
              <a:t>площадкам</a:t>
            </a:r>
            <a:endParaRPr lang="ru-RU" sz="9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64468" y="1794018"/>
            <a:ext cx="3718508" cy="4744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1000" dirty="0"/>
              <a:t>Увеличена доля закупок, участниками которых являются только субъекты МСП, до 18 % к 2020 году.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364468" y="2300368"/>
            <a:ext cx="3718508" cy="4239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900" dirty="0"/>
              <a:t>К 2024 году доля субъектов МСП, охваченных услугами Центра «Мой бизнес» составит 1</a:t>
            </a:r>
            <a:r>
              <a:rPr lang="ru-RU" sz="900" dirty="0" smtClean="0"/>
              <a:t>0%</a:t>
            </a:r>
            <a:endParaRPr lang="ru-RU" sz="9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64468" y="2771192"/>
            <a:ext cx="3718508" cy="3786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900" dirty="0" smtClean="0"/>
              <a:t>Общий объем вложенных инвестиций в целях развития производственных компаний (промышленные парки) – 700 млн. рублей </a:t>
            </a:r>
            <a:endParaRPr lang="ru-RU" sz="9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41855" y="3184372"/>
            <a:ext cx="3718508" cy="52897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900" dirty="0" smtClean="0"/>
              <a:t>Не менее 1  высокотехнологичный инновационный СМСП ежегодно получает консолидированные меры поддержки  </a:t>
            </a:r>
            <a:endParaRPr lang="ru-RU" sz="9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64468" y="3796166"/>
            <a:ext cx="3718508" cy="52897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900" dirty="0"/>
              <a:t>Количество субъектов МСП, выведенных на экспорт при поддержке центров (агентств) координации поддержки экспортно-ориентированных субъектов МСП, </a:t>
            </a:r>
            <a:r>
              <a:rPr lang="ru-RU" sz="900" dirty="0" smtClean="0"/>
              <a:t>единиц </a:t>
            </a:r>
            <a:r>
              <a:rPr lang="ru-RU" sz="900" dirty="0"/>
              <a:t>нарастающим </a:t>
            </a:r>
            <a:r>
              <a:rPr lang="ru-RU" sz="900" dirty="0" smtClean="0"/>
              <a:t>итогом - 46</a:t>
            </a:r>
            <a:endParaRPr lang="ru-RU" sz="9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13444" y="4359718"/>
            <a:ext cx="3775331" cy="78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u="sng" dirty="0" smtClean="0"/>
              <a:t>Ответственные</a:t>
            </a:r>
            <a:r>
              <a:rPr lang="ru-RU" sz="1100" dirty="0" smtClean="0"/>
              <a:t>: Делемень Н.И., Позднякова Е.С., Макаров И.Н., </a:t>
            </a:r>
            <a:r>
              <a:rPr lang="ru-RU" sz="1100" dirty="0" err="1" smtClean="0"/>
              <a:t>Богаевская</a:t>
            </a:r>
            <a:r>
              <a:rPr lang="ru-RU" sz="1100" dirty="0" smtClean="0"/>
              <a:t> Ю.Е., </a:t>
            </a:r>
            <a:r>
              <a:rPr lang="ru-RU" sz="1100" dirty="0" err="1" smtClean="0"/>
              <a:t>Профатилов</a:t>
            </a:r>
            <a:r>
              <a:rPr lang="ru-RU" sz="1100" dirty="0" smtClean="0"/>
              <a:t> Д.А., Морозова А.Н., Кузьмина М.Ю., </a:t>
            </a:r>
            <a:r>
              <a:rPr lang="ru-RU" sz="1100" dirty="0" err="1" smtClean="0"/>
              <a:t>Названов</a:t>
            </a:r>
            <a:r>
              <a:rPr lang="ru-RU" sz="1100" dirty="0" smtClean="0"/>
              <a:t> С.В., </a:t>
            </a:r>
            <a:r>
              <a:rPr lang="ru-RU" sz="1100" dirty="0" err="1" smtClean="0"/>
              <a:t>Дзенис</a:t>
            </a:r>
            <a:r>
              <a:rPr lang="ru-RU" sz="1100" dirty="0" smtClean="0"/>
              <a:t> Н.Ю., </a:t>
            </a:r>
            <a:r>
              <a:rPr lang="ru-RU" sz="1100" dirty="0" err="1" smtClean="0"/>
              <a:t>Русанов</a:t>
            </a:r>
            <a:r>
              <a:rPr lang="ru-RU" sz="1100" dirty="0" smtClean="0"/>
              <a:t> В.В</a:t>
            </a:r>
            <a:r>
              <a:rPr lang="ru-RU" sz="1100" dirty="0"/>
              <a:t>., Заместители глав ОМС</a:t>
            </a:r>
          </a:p>
          <a:p>
            <a:pPr algn="ctr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3799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159860"/>
            <a:ext cx="7071262" cy="48605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              Популяризация </a:t>
            </a:r>
            <a:r>
              <a:rPr lang="ru-RU" sz="1600" b="1" dirty="0"/>
              <a:t>предпринимательства</a:t>
            </a:r>
            <a:endParaRPr lang="ru-RU" sz="1600" dirty="0"/>
          </a:p>
          <a:p>
            <a:endParaRPr lang="ru-RU" sz="16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506" y="887219"/>
            <a:ext cx="4582330" cy="351695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C6E"/>
                </a:solidFill>
              </a:rPr>
              <a:t>МЕРОПРИЯТИЯ</a:t>
            </a:r>
            <a:endParaRPr lang="ru-RU" b="1" dirty="0">
              <a:solidFill>
                <a:srgbClr val="008C6E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19203" y="882114"/>
            <a:ext cx="82796" cy="4157900"/>
            <a:chOff x="3952706" y="694664"/>
            <a:chExt cx="73352" cy="378539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952706" y="694664"/>
              <a:ext cx="73352" cy="1961399"/>
              <a:chOff x="5270275" y="217864"/>
              <a:chExt cx="97802" cy="2615198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270275" y="217864"/>
                <a:ext cx="0" cy="243550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270275" y="2648064"/>
                <a:ext cx="97801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5270275" y="2735261"/>
                <a:ext cx="97802" cy="97801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53528" y="2653430"/>
              <a:ext cx="0" cy="1826626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364469" y="590719"/>
            <a:ext cx="3535631" cy="351695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C6E"/>
                </a:solidFill>
              </a:rPr>
              <a:t>РЕЗУЛЬТАТЫ к 2024 г.</a:t>
            </a:r>
            <a:endParaRPr lang="ru-RU" b="1" dirty="0">
              <a:solidFill>
                <a:srgbClr val="008C6E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41398" y="1324603"/>
            <a:ext cx="5019203" cy="3262637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r>
              <a:rPr lang="ru-RU" sz="1200" dirty="0"/>
              <a:t>Информационная кампания на региональном и муниципальном </a:t>
            </a:r>
            <a:r>
              <a:rPr lang="ru-RU" sz="1200" dirty="0" smtClean="0"/>
              <a:t>уровне</a:t>
            </a:r>
          </a:p>
          <a:p>
            <a:endParaRPr lang="ru-RU" sz="1200" dirty="0"/>
          </a:p>
          <a:p>
            <a:r>
              <a:rPr lang="ru-RU" sz="1200" dirty="0" smtClean="0"/>
              <a:t>2020 - Год </a:t>
            </a:r>
            <a:r>
              <a:rPr lang="ru-RU" sz="1200" dirty="0"/>
              <a:t>предпринимательства </a:t>
            </a:r>
          </a:p>
          <a:p>
            <a:endParaRPr lang="ru-RU" sz="1200" dirty="0"/>
          </a:p>
          <a:p>
            <a:r>
              <a:rPr lang="ru-RU" sz="1200" dirty="0"/>
              <a:t>Комплексная программа по вовлечению  приоритетных целевых </a:t>
            </a:r>
            <a:r>
              <a:rPr lang="ru-RU" sz="1200" dirty="0" smtClean="0"/>
              <a:t>групп</a:t>
            </a:r>
          </a:p>
          <a:p>
            <a:endParaRPr lang="ru-RU" sz="1200" dirty="0"/>
          </a:p>
          <a:p>
            <a:r>
              <a:rPr lang="ru-RU" sz="1200" dirty="0"/>
              <a:t>Образовательные программы (школьники, студенты,+45, выпускники ДД, военнослужащие,  и т.д</a:t>
            </a:r>
            <a:r>
              <a:rPr lang="ru-RU" sz="1200" dirty="0" smtClean="0"/>
              <a:t>.)</a:t>
            </a:r>
          </a:p>
          <a:p>
            <a:endParaRPr lang="ru-RU" sz="1200" dirty="0"/>
          </a:p>
          <a:p>
            <a:r>
              <a:rPr lang="ru-RU" sz="1200" dirty="0"/>
              <a:t>Проведение федеральных программ </a:t>
            </a:r>
            <a:r>
              <a:rPr lang="ru-RU" sz="1200" dirty="0" smtClean="0"/>
              <a:t>обучения, </a:t>
            </a:r>
            <a:r>
              <a:rPr lang="ru-RU" sz="1200" dirty="0"/>
              <a:t>Банка России, </a:t>
            </a:r>
            <a:r>
              <a:rPr lang="ru-RU" sz="1200" dirty="0" smtClean="0"/>
              <a:t>Сбербанка</a:t>
            </a:r>
          </a:p>
          <a:p>
            <a:endParaRPr lang="ru-RU" sz="1200" dirty="0"/>
          </a:p>
          <a:p>
            <a:r>
              <a:rPr lang="ru-RU" sz="1200" dirty="0"/>
              <a:t>Молодежное предпринимательство (федеральные </a:t>
            </a:r>
            <a:endParaRPr lang="ru-RU" sz="1200" dirty="0" smtClean="0"/>
          </a:p>
          <a:p>
            <a:r>
              <a:rPr lang="ru-RU" sz="1200" dirty="0" smtClean="0"/>
              <a:t>проекты</a:t>
            </a:r>
            <a:r>
              <a:rPr lang="ru-RU" sz="1200" dirty="0"/>
              <a:t>)</a:t>
            </a:r>
          </a:p>
          <a:p>
            <a:r>
              <a:rPr lang="ru-RU" sz="2000" dirty="0"/>
              <a:t> 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64468" y="942415"/>
            <a:ext cx="3718508" cy="8726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just"/>
            <a:r>
              <a:rPr lang="ru-RU" sz="1200" dirty="0"/>
              <a:t>Количество физических лиц - участников  федерального проекта, занятых в сфере малого</a:t>
            </a:r>
          </a:p>
          <a:p>
            <a:pPr algn="just"/>
            <a:r>
              <a:rPr lang="ru-RU" sz="1200" dirty="0"/>
              <a:t>и среднего предпринимательства, по итогам участия в</a:t>
            </a:r>
          </a:p>
          <a:p>
            <a:pPr algn="just"/>
            <a:r>
              <a:rPr lang="ru-RU" sz="1200" dirty="0" smtClean="0"/>
              <a:t>проекте– 1 414 чел. </a:t>
            </a:r>
          </a:p>
          <a:p>
            <a:pPr algn="ctr"/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64468" y="1897450"/>
            <a:ext cx="3718508" cy="7319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200" dirty="0"/>
              <a:t>Количество обученных основам ведения бизнеса, финансовой грамотности и иным навыкам предпринимательской </a:t>
            </a:r>
            <a:r>
              <a:rPr lang="ru-RU" sz="1200" dirty="0" smtClean="0"/>
              <a:t>деятельности – 1 216 чел.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64468" y="2734248"/>
            <a:ext cx="3718508" cy="7319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200" dirty="0"/>
              <a:t>Количество </a:t>
            </a:r>
            <a:r>
              <a:rPr lang="ru-RU" sz="1200" dirty="0" smtClean="0"/>
              <a:t>вновь созданных субъектов МСП  участниками проекта -–  166 единиц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64468" y="3571046"/>
            <a:ext cx="3718508" cy="7319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75" tIns="36987" rIns="73975" bIns="36987" rtlCol="0" anchor="ctr"/>
          <a:lstStyle/>
          <a:p>
            <a:pPr algn="ctr"/>
            <a:r>
              <a:rPr lang="ru-RU" sz="1200" dirty="0"/>
              <a:t>Количество </a:t>
            </a:r>
            <a:r>
              <a:rPr lang="ru-RU" sz="1200" dirty="0" smtClean="0"/>
              <a:t>физических лиц – участников проекта – </a:t>
            </a:r>
          </a:p>
          <a:p>
            <a:pPr algn="ctr"/>
            <a:r>
              <a:rPr lang="ru-RU" sz="1200" dirty="0" smtClean="0"/>
              <a:t>7 915 ед.  </a:t>
            </a:r>
            <a:endParaRPr lang="ru-RU" sz="1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64468" y="4407844"/>
            <a:ext cx="3718508" cy="632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Ответственные:  Делемень Н.И., </a:t>
            </a:r>
            <a:r>
              <a:rPr lang="ru-RU" sz="1200" dirty="0" err="1" smtClean="0"/>
              <a:t>Богаевская</a:t>
            </a:r>
            <a:r>
              <a:rPr lang="ru-RU" sz="1200" dirty="0" smtClean="0"/>
              <a:t> Ю.Е., Грачева Н.С</a:t>
            </a:r>
            <a:r>
              <a:rPr lang="ru-RU" sz="1200" dirty="0"/>
              <a:t>., Заместители глав ОМС</a:t>
            </a:r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32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atic.tildacdn.com/tild6637-6564-4862-b133-623765323436/1-zd-prav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6" t="12195" r="28088" b="37472"/>
          <a:stretch/>
        </p:blipFill>
        <p:spPr bwMode="auto">
          <a:xfrm>
            <a:off x="6598832" y="0"/>
            <a:ext cx="25384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99498" y="0"/>
            <a:ext cx="2537777" cy="5143500"/>
          </a:xfrm>
          <a:prstGeom prst="rect">
            <a:avLst/>
          </a:prstGeom>
          <a:solidFill>
            <a:srgbClr val="3162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13" name="Прямоугольник 12"/>
          <p:cNvSpPr/>
          <p:nvPr/>
        </p:nvSpPr>
        <p:spPr>
          <a:xfrm>
            <a:off x="731184" y="297758"/>
            <a:ext cx="4978243" cy="28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>
                <a:latin typeface="Myriad Pro Light" panose="020B0403030403020204" pitchFamily="34" charset="0"/>
                <a:cs typeface="Times New Roman" panose="02020603050405020304" pitchFamily="18" charset="0"/>
              </a:rPr>
              <a:t>Ключевые факторы успеха проекта</a:t>
            </a:r>
            <a:endParaRPr lang="ru-RU" sz="1500" b="1" dirty="0"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415436"/>
            <a:ext cx="631528" cy="0"/>
          </a:xfrm>
          <a:prstGeom prst="line">
            <a:avLst/>
          </a:prstGeom>
          <a:ln w="38100">
            <a:solidFill>
              <a:srgbClr val="FF3B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 rot="5400000">
            <a:off x="6271563" y="274853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3" name="Прямоугольник 52"/>
          <p:cNvSpPr/>
          <p:nvPr/>
        </p:nvSpPr>
        <p:spPr>
          <a:xfrm>
            <a:off x="6165628" y="182205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4" name="Прямоугольник 53"/>
          <p:cNvSpPr/>
          <p:nvPr/>
        </p:nvSpPr>
        <p:spPr>
          <a:xfrm>
            <a:off x="-5280" y="4281128"/>
            <a:ext cx="396566" cy="21036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sp>
        <p:nvSpPr>
          <p:cNvPr id="55" name="Прямоугольник 54"/>
          <p:cNvSpPr/>
          <p:nvPr/>
        </p:nvSpPr>
        <p:spPr>
          <a:xfrm>
            <a:off x="-3813" y="4086416"/>
            <a:ext cx="197828" cy="197828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1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365880" y="4417516"/>
            <a:ext cx="294795" cy="2947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384336" y="4829328"/>
            <a:ext cx="147398" cy="1473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963908" y="4711807"/>
            <a:ext cx="431690" cy="4316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5835272" y="4829328"/>
            <a:ext cx="324950" cy="324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05796" y="1004759"/>
            <a:ext cx="610608" cy="6106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05799" y="1111502"/>
            <a:ext cx="324950" cy="324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365880" y="4560795"/>
            <a:ext cx="294795" cy="2947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70" y="442731"/>
            <a:ext cx="779397" cy="974246"/>
          </a:xfrm>
          <a:prstGeom prst="rect">
            <a:avLst/>
          </a:prstGeom>
        </p:spPr>
      </p:pic>
      <p:sp>
        <p:nvSpPr>
          <p:cNvPr id="95" name="Прямоугольник 94"/>
          <p:cNvSpPr/>
          <p:nvPr/>
        </p:nvSpPr>
        <p:spPr>
          <a:xfrm>
            <a:off x="6973800" y="4523212"/>
            <a:ext cx="18347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200" b="1" dirty="0">
                <a:solidFill>
                  <a:schemeClr val="bg1"/>
                </a:solidFill>
                <a:latin typeface="Myriad Pro Light" panose="020B0403030403020204" pitchFamily="34" charset="0"/>
                <a:cs typeface="Times New Roman" panose="02020603050405020304" pitchFamily="18" charset="0"/>
              </a:rPr>
              <a:t>investkamchatka.ru</a:t>
            </a:r>
            <a:endParaRPr lang="ru-RU" sz="1200" b="1" dirty="0">
              <a:solidFill>
                <a:schemeClr val="bg1"/>
              </a:solidFill>
              <a:latin typeface="Myriad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7070955" y="4536366"/>
            <a:ext cx="1638026" cy="34881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460" y="103463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активное </a:t>
            </a:r>
            <a:r>
              <a:rPr lang="ru-RU" sz="1400" dirty="0"/>
              <a:t>вовлечение всех участников в </a:t>
            </a:r>
            <a:r>
              <a:rPr lang="ru-RU" sz="1400" dirty="0" smtClean="0"/>
              <a:t>проект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13457" y="25717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высокий </a:t>
            </a:r>
            <a:r>
              <a:rPr lang="ru-RU" sz="1400" dirty="0"/>
              <a:t>уровень дисциплины при выполнении мероприятий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4305" y="161764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достаточный объем финансирования, в частности, на объекты инфраструктуры и прямые меры финансовой поддержки;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4305" y="333013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минимизация возможных рисков, связанных с созданием и обеспечением деятельности  инфраструктуры («Мой бизнес», ЦОУ, </a:t>
            </a:r>
            <a:r>
              <a:rPr lang="ru-RU" sz="1400" dirty="0" err="1"/>
              <a:t>промпарки</a:t>
            </a:r>
            <a:r>
              <a:rPr lang="ru-RU" sz="1400" dirty="0"/>
              <a:t>, бизнес-инкубаторы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4303" y="929854"/>
            <a:ext cx="4209197" cy="56366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34304" y="1653540"/>
            <a:ext cx="4209195" cy="74676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34302" y="2571750"/>
            <a:ext cx="4209195" cy="58605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34303" y="3330137"/>
            <a:ext cx="4209195" cy="95410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6512</TotalTime>
  <Words>950</Words>
  <Application>Microsoft Office PowerPoint</Application>
  <PresentationFormat>Экран (16:9)</PresentationFormat>
  <Paragraphs>149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Myriad Pro SemiExt</vt:lpstr>
      <vt:lpstr>Myriad Pro Black SemiExt</vt:lpstr>
      <vt:lpstr>Arial</vt:lpstr>
      <vt:lpstr>Arial Black</vt:lpstr>
      <vt:lpstr>Times New Roman</vt:lpstr>
      <vt:lpstr>Calibri Light</vt:lpstr>
      <vt:lpstr>Myriad Pro Cond</vt:lpstr>
      <vt:lpstr>Myriad Pro Light</vt:lpstr>
      <vt:lpstr>Myriad Pro Light SemiExt</vt:lpstr>
      <vt:lpstr>Arial Narrow</vt:lpstr>
      <vt:lpstr>Myriad Pro Light SemiCond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Лескина Оксана Вадимовна</dc:creator>
  <cp:lastModifiedBy>Пользователь</cp:lastModifiedBy>
  <cp:revision>235</cp:revision>
  <cp:lastPrinted>2019-03-01T02:43:51Z</cp:lastPrinted>
  <dcterms:created xsi:type="dcterms:W3CDTF">2018-11-08T22:14:54Z</dcterms:created>
  <dcterms:modified xsi:type="dcterms:W3CDTF">2019-12-26T23:55:32Z</dcterms:modified>
</cp:coreProperties>
</file>