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3" r:id="rId7"/>
    <p:sldId id="264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8" d="100"/>
          <a:sy n="68" d="100"/>
        </p:scale>
        <p:origin x="-2790" y="-9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0D022-8877-465E-A867-E5D49C632736}" type="datetimeFigureOut">
              <a:rPr lang="ru-RU" smtClean="0"/>
              <a:pPr/>
              <a:t>17.10.2023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3E02A-7E97-4492-8C67-0B31FF6D8D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0D022-8877-465E-A867-E5D49C632736}" type="datetimeFigureOut">
              <a:rPr lang="ru-RU" smtClean="0"/>
              <a:pPr/>
              <a:t>17.10.2023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3E02A-7E97-4492-8C67-0B31FF6D8D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0D022-8877-465E-A867-E5D49C632736}" type="datetimeFigureOut">
              <a:rPr lang="ru-RU" smtClean="0"/>
              <a:pPr/>
              <a:t>17.10.2023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3E02A-7E97-4492-8C67-0B31FF6D8D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0D022-8877-465E-A867-E5D49C632736}" type="datetimeFigureOut">
              <a:rPr lang="ru-RU" smtClean="0"/>
              <a:pPr/>
              <a:t>17.10.2023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3E02A-7E97-4492-8C67-0B31FF6D8D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0D022-8877-465E-A867-E5D49C632736}" type="datetimeFigureOut">
              <a:rPr lang="ru-RU" smtClean="0"/>
              <a:pPr/>
              <a:t>17.10.2023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3E02A-7E97-4492-8C67-0B31FF6D8D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0D022-8877-465E-A867-E5D49C632736}" type="datetimeFigureOut">
              <a:rPr lang="ru-RU" smtClean="0"/>
              <a:pPr/>
              <a:t>17.10.2023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3E02A-7E97-4492-8C67-0B31FF6D8D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0D022-8877-465E-A867-E5D49C632736}" type="datetimeFigureOut">
              <a:rPr lang="ru-RU" smtClean="0"/>
              <a:pPr/>
              <a:t>17.10.2023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3E02A-7E97-4492-8C67-0B31FF6D8D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0D022-8877-465E-A867-E5D49C632736}" type="datetimeFigureOut">
              <a:rPr lang="ru-RU" smtClean="0"/>
              <a:pPr/>
              <a:t>17.10.2023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3E02A-7E97-4492-8C67-0B31FF6D8D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0D022-8877-465E-A867-E5D49C632736}" type="datetimeFigureOut">
              <a:rPr lang="ru-RU" smtClean="0"/>
              <a:pPr/>
              <a:t>17.10.2023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3E02A-7E97-4492-8C67-0B31FF6D8D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0D022-8877-465E-A867-E5D49C632736}" type="datetimeFigureOut">
              <a:rPr lang="ru-RU" smtClean="0"/>
              <a:pPr/>
              <a:t>17.10.2023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3E02A-7E97-4492-8C67-0B31FF6D8D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0D022-8877-465E-A867-E5D49C632736}" type="datetimeFigureOut">
              <a:rPr lang="ru-RU" smtClean="0"/>
              <a:pPr/>
              <a:t>17.10.2023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3E02A-7E97-4492-8C67-0B31FF6D8D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00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50D022-8877-465E-A867-E5D49C632736}" type="datetimeFigureOut">
              <a:rPr lang="ru-RU" smtClean="0"/>
              <a:pPr/>
              <a:t>17.10.2023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03E02A-7E97-4492-8C67-0B31FF6D8D4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189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648200"/>
            <a:ext cx="6400800" cy="990600"/>
          </a:xfrm>
        </p:spPr>
        <p:txBody>
          <a:bodyPr>
            <a:normAutofit fontScale="85000" lnSpcReduction="10000"/>
          </a:bodyPr>
          <a:lstStyle/>
          <a:p>
            <a:r>
              <a:rPr lang="ru-RU" b="1" cap="all" dirty="0" smtClean="0">
                <a:solidFill>
                  <a:srgbClr val="FF0000"/>
                </a:solidFill>
              </a:rPr>
              <a:t>ИНВЕСТИЦИОННЫЙ </a:t>
            </a:r>
            <a:r>
              <a:rPr lang="ru-RU" b="1" cap="all" dirty="0" smtClean="0">
                <a:solidFill>
                  <a:srgbClr val="FF0000"/>
                </a:solidFill>
              </a:rPr>
              <a:t>паспорт</a:t>
            </a:r>
          </a:p>
          <a:p>
            <a:r>
              <a:rPr lang="ru-RU" b="1" dirty="0" smtClean="0">
                <a:solidFill>
                  <a:srgbClr val="FF0000"/>
                </a:solidFill>
              </a:rPr>
              <a:t>Карагинского муниципального района</a:t>
            </a:r>
            <a:endParaRPr lang="ru-RU" b="1" cap="all" dirty="0" smtClean="0">
              <a:solidFill>
                <a:srgbClr val="FF0000"/>
              </a:solidFill>
            </a:endParaRPr>
          </a:p>
          <a:p>
            <a:endParaRPr lang="ru-RU" dirty="0"/>
          </a:p>
        </p:txBody>
      </p:sp>
      <p:pic>
        <p:nvPicPr>
          <p:cNvPr id="1026" name="Рисунок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6600" y="990600"/>
            <a:ext cx="2590800" cy="27427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16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370975"/>
          </a:xfrm>
          <a:prstGeom prst="rect">
            <a:avLst/>
          </a:prstGeom>
          <a:gradFill flip="none"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18900000" scaled="1"/>
            <a:tileRect/>
          </a:gradFill>
        </p:spPr>
        <p:txBody>
          <a:bodyPr wrap="square">
            <a:spAutoFit/>
          </a:bodyPr>
          <a:lstStyle/>
          <a:p>
            <a:pPr algn="ctr"/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Уважаемые дамы и господа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!</a:t>
            </a:r>
          </a:p>
          <a:p>
            <a:endParaRPr lang="ru-RU" sz="15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    Карагинский 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муниципальный район Камчатского края – территория с достаточным экологическим и ресурсным потенциалом, обладающая возможностями для дальнейшего экономического и социального развития. </a:t>
            </a:r>
          </a:p>
          <a:p>
            <a:pPr algn="just"/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Руководство 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района придает огромное значение экономической стабильности, процветанию населения, обеспечению комфортных условий его проживания. Ставит перед собой задачу по проведению активной деятельности, направленной на привлечение инвесторов, способных реализовать перспективные с точки зрения социально-экономического развития проекты. Приоритетными направлениями развития экономики района являются сельское хозяйство, добывающая, перерабатывающая, пищевая промышленность, строительство, туризм, развитие сферы услуг. </a:t>
            </a:r>
          </a:p>
          <a:p>
            <a:pPr algn="just"/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    Инвестиционный 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паспорт Карагинского муниципального района представляет собой информационный материал, направленный на создание продуктивной основы диалога местной власти и инвестора. Он позволяет раскрыть потенциал и привлекательность инвестиционных ресурсов района, предсказуемость всех уровней власти и открытые, взаимовыгодные условия. </a:t>
            </a:r>
          </a:p>
          <a:p>
            <a:pPr algn="just"/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      Карагинский 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муниципальный район открыт для новых серьезных проектов в различных сферах бизнеса. Мы готовы достойно встретить как отечественных, так и зарубежных предпринимателей и предлагаем взаимовыгодные условия сотрудничества и всестороннюю поддержку в реализации привлекательных идей. Мы готовы рассматривать любые взаимовыгодные предложения и будем рады сотрудничеству.</a:t>
            </a:r>
          </a:p>
          <a:p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Добро пожаловать в наш район!</a:t>
            </a:r>
          </a:p>
          <a:p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С уважением,</a:t>
            </a:r>
          </a:p>
          <a:p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Глава Карагинского </a:t>
            </a:r>
          </a:p>
          <a:p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муниципального  района                                                                                                 В.Н. Гаврилов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16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ChangeArrowheads="1"/>
          </p:cNvSpPr>
          <p:nvPr/>
        </p:nvSpPr>
        <p:spPr bwMode="auto">
          <a:xfrm>
            <a:off x="228600" y="80815"/>
            <a:ext cx="8915400" cy="6924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80975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3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Характеристика природного, географического  положения Карагинского муниципального района</a:t>
            </a:r>
          </a:p>
          <a:p>
            <a:pPr indent="365125" algn="just"/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Карагинский муниципальный район образован – 1 апреля 1926 года.</a:t>
            </a:r>
          </a:p>
          <a:p>
            <a:pPr indent="365125" algn="just"/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Площадь – 40,6 тыс. км</a:t>
            </a:r>
            <a:r>
              <a:rPr lang="ru-RU" sz="13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indent="365125" algn="just"/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Административный центр района – муниципальное образование городское поселение «посёлок Оссора»</a:t>
            </a:r>
          </a:p>
          <a:p>
            <a:pPr indent="365125" algn="just"/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Кратчайшее расстояние от административного центра до города Петропавловск – Камчатский составляет 814 км. Дорожного сообщения с городом не существует.</a:t>
            </a:r>
          </a:p>
          <a:p>
            <a:pPr indent="365125" algn="just"/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В состав Карагинского муниципального района входит 6 муниципальных образований:</a:t>
            </a:r>
          </a:p>
          <a:p>
            <a:pPr indent="365125" algn="just"/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1. Муниципальное образование городское поселение «посёлок Оссора» - 2058,16 км</a:t>
            </a:r>
            <a:r>
              <a:rPr lang="ru-RU" sz="13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ru-RU" sz="1300" dirty="0" smtClean="0">
              <a:latin typeface="Times New Roman" pitchFamily="18" charset="0"/>
              <a:cs typeface="Times New Roman" pitchFamily="18" charset="0"/>
            </a:endParaRPr>
          </a:p>
          <a:p>
            <a:pPr indent="365125" algn="just"/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2. Муниципальное образование сельское поселение «село </a:t>
            </a:r>
            <a:r>
              <a:rPr lang="ru-RU" sz="1300" dirty="0" err="1" smtClean="0">
                <a:latin typeface="Times New Roman" pitchFamily="18" charset="0"/>
                <a:cs typeface="Times New Roman" pitchFamily="18" charset="0"/>
              </a:rPr>
              <a:t>Ивашка</a:t>
            </a: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»      - 5,42 км</a:t>
            </a:r>
            <a:r>
              <a:rPr lang="ru-RU" sz="13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ru-RU" sz="1300" dirty="0" smtClean="0">
              <a:latin typeface="Times New Roman" pitchFamily="18" charset="0"/>
              <a:cs typeface="Times New Roman" pitchFamily="18" charset="0"/>
            </a:endParaRPr>
          </a:p>
          <a:p>
            <a:pPr indent="365125" algn="just"/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3. Муниципальное образование сельское поселение «село Кострома»   - 2,7 км</a:t>
            </a:r>
            <a:r>
              <a:rPr lang="ru-RU" sz="13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ru-RU" sz="1300" dirty="0" smtClean="0">
              <a:latin typeface="Times New Roman" pitchFamily="18" charset="0"/>
              <a:cs typeface="Times New Roman" pitchFamily="18" charset="0"/>
            </a:endParaRPr>
          </a:p>
          <a:p>
            <a:pPr indent="365125" algn="just"/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4. Муниципальное образование сельское поселение «село </a:t>
            </a:r>
            <a:r>
              <a:rPr lang="ru-RU" sz="1300" dirty="0" err="1" smtClean="0">
                <a:latin typeface="Times New Roman" pitchFamily="18" charset="0"/>
                <a:cs typeface="Times New Roman" pitchFamily="18" charset="0"/>
              </a:rPr>
              <a:t>Карага</a:t>
            </a: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»        - 13,37 км</a:t>
            </a:r>
            <a:r>
              <a:rPr lang="ru-RU" sz="13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ru-RU" sz="1300" dirty="0" smtClean="0">
              <a:latin typeface="Times New Roman" pitchFamily="18" charset="0"/>
              <a:cs typeface="Times New Roman" pitchFamily="18" charset="0"/>
            </a:endParaRPr>
          </a:p>
          <a:p>
            <a:pPr indent="365125" algn="just"/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5. Муниципальное образование сельское поселение «село Тымлат»      -  2,87 км</a:t>
            </a:r>
            <a:r>
              <a:rPr lang="ru-RU" sz="13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ru-RU" sz="1300" dirty="0" smtClean="0">
              <a:latin typeface="Times New Roman" pitchFamily="18" charset="0"/>
              <a:cs typeface="Times New Roman" pitchFamily="18" charset="0"/>
            </a:endParaRPr>
          </a:p>
          <a:p>
            <a:pPr indent="365125" algn="just"/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6. Муниципальное образование сельское поселение «село </a:t>
            </a:r>
            <a:r>
              <a:rPr lang="ru-RU" sz="1300" dirty="0" err="1" smtClean="0">
                <a:latin typeface="Times New Roman" pitchFamily="18" charset="0"/>
                <a:cs typeface="Times New Roman" pitchFamily="18" charset="0"/>
              </a:rPr>
              <a:t>Ильпырское</a:t>
            </a: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» - 22,16 км</a:t>
            </a:r>
            <a:r>
              <a:rPr lang="ru-RU" sz="13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ru-RU" sz="1300" dirty="0" smtClean="0">
              <a:latin typeface="Times New Roman" pitchFamily="18" charset="0"/>
              <a:cs typeface="Times New Roman" pitchFamily="18" charset="0"/>
            </a:endParaRPr>
          </a:p>
          <a:p>
            <a:pPr indent="365125" algn="just"/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Карагинский муниципальный район расположен в северной части полуострова Камчатка. На северо-западе территория района омывается водами Охотского, на востоке – водами Берингова морей. Состоит из трёх территориальных зон: северной, южной и островом «Карагинский».</a:t>
            </a:r>
          </a:p>
          <a:p>
            <a:pPr indent="365125" algn="just"/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В климатическом отношении территория Карагинского муниципального района неоднородна. Зима (начало – середина октября – конец апреля) продолжается около 200 дней и достаточно сурова. Средняя температура самого холодного месяца (февраль) составляет – 14 С</a:t>
            </a:r>
            <a:r>
              <a:rPr lang="ru-RU" sz="1300" baseline="300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, в отдельные дни опускается  до -36 С</a:t>
            </a:r>
            <a:r>
              <a:rPr lang="ru-RU" sz="1300" baseline="300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indent="365125" algn="just"/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Близость Берингова моря сказывается значительным количеством осадков – до 60%, наибольшая высота снежного покрова достигает 130 см и выпадает в середине марта. Средняя скорость ветра достигает 4,2 м/сек, а количество выпадающих осадков до 530 мм за месяц.</a:t>
            </a:r>
          </a:p>
          <a:p>
            <a:pPr indent="365125" algn="just"/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Весна непродолжительная, не чётко выраженная. Переход среднесуточной температуры через 0 С</a:t>
            </a:r>
            <a:r>
              <a:rPr lang="ru-RU" sz="1300" baseline="300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 происходит в конце мая. В этот период ветры дуют с запада и востока и приносят похолодание, прогревание воздуха проходит медленно.</a:t>
            </a:r>
          </a:p>
          <a:p>
            <a:pPr indent="365125" algn="just"/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Лето прохладное, особенно в прибрежных районах. Средняя месячная температура в наиболее тёплом месяце (июле) составляет +12 С</a:t>
            </a:r>
            <a:r>
              <a:rPr lang="ru-RU" sz="1300" baseline="300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, преобладающие западные и юго-западные ветра выносят с морей низкую облачность и тем самым понижают температуру воздуха.</a:t>
            </a:r>
          </a:p>
          <a:p>
            <a:pPr indent="365125" algn="just"/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Количество </a:t>
            </a:r>
            <a:r>
              <a:rPr lang="ru-RU" sz="1300" dirty="0" err="1" smtClean="0">
                <a:latin typeface="Times New Roman" pitchFamily="18" charset="0"/>
                <a:cs typeface="Times New Roman" pitchFamily="18" charset="0"/>
              </a:rPr>
              <a:t>выпадаемых</a:t>
            </a: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 осадков равно 730 мм за месяц, при этом возможны продолжительные, ливневые дожди.</a:t>
            </a:r>
          </a:p>
          <a:p>
            <a:pPr indent="365125" algn="just"/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Осень на северо-востоке Охотского моря, характеризуется активной циклонической деятельностью.</a:t>
            </a:r>
          </a:p>
          <a:p>
            <a:pPr indent="365125" algn="just"/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По характеру рельефа территория Карагинского муниципального района разнородна. Большая часть занята северной оконечностью Серединного хребта. На северо-западе - </a:t>
            </a:r>
            <a:r>
              <a:rPr lang="ru-RU" sz="1300" dirty="0" err="1" smtClean="0">
                <a:latin typeface="Times New Roman" pitchFamily="18" charset="0"/>
                <a:cs typeface="Times New Roman" pitchFamily="18" charset="0"/>
              </a:rPr>
              <a:t>Парапольский</a:t>
            </a: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 дол, на северо-востоке – отроги Корякского нагорья.</a:t>
            </a:r>
          </a:p>
          <a:p>
            <a:pPr marR="0" lvl="0" indent="36512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3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R="0" lvl="0" indent="36512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3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R="0" lvl="0" indent="36512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0" y="428655"/>
            <a:ext cx="9051066" cy="58785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80975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180975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Береговая линия западного берега представляет собой плавную кривую. Восточный берег резко изрезан обширными и глубоко впадающими в сушу губами, разделёнными скалистыми полуостровами. Низменности </a:t>
            </a:r>
            <a:r>
              <a:rPr kumimoji="0" lang="ru-RU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Парапольского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дола во многих местах заболочены.</a:t>
            </a:r>
            <a:endParaRPr kumimoji="0" lang="ru-RU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1809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Гидрография Карагинского района характеризуется множественной сетью рек, относящихся к бассейнам Охотского и Берингова морей, большинство их которых берут начало в Серединном хребте и Корякском нагорье.</a:t>
            </a:r>
            <a:endParaRPr kumimoji="0" lang="ru-RU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1809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Большую роль в питании рек играют подземные воды, что обуславливает естественную </a:t>
            </a:r>
            <a:r>
              <a:rPr kumimoji="0" lang="ru-RU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зарегулированность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стока и сравнительно равномерное распределение его по сезонам года. При этом до 70% стока приходится на летне-осенние месяцы.</a:t>
            </a:r>
            <a:endParaRPr kumimoji="0" lang="ru-RU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1809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основном реки имеют спокойный характер течения, большинство из них протекают по широким долинам. Наиболее крупные реки: в северной зоне – река </a:t>
            </a:r>
            <a:r>
              <a:rPr kumimoji="0" lang="ru-RU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Анапка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; в южной зоне – река </a:t>
            </a:r>
            <a:r>
              <a:rPr kumimoji="0" lang="ru-RU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Начики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; </a:t>
            </a:r>
            <a:r>
              <a:rPr kumimoji="0" lang="ru-RU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река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Хайлюля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; в островной зоне – река </a:t>
            </a:r>
            <a:r>
              <a:rPr kumimoji="0" lang="ru-RU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Мамикинваям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Вода в реках слабо </a:t>
            </a:r>
            <a:r>
              <a:rPr kumimoji="0" lang="ru-RU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минерализирована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 может быть использована для бытовых нужд населения и водопоя скота, вместе с тем густая речная сеть и заболоченность территории затрудняет ведение хозяйственной деятельности.</a:t>
            </a:r>
            <a:endParaRPr kumimoji="0" lang="ru-RU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1809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Основными видами почв, встречающимися на территории Карагинского муниципального района, является: горные торфяно-перегнойные, торфяно-болотные, тундровые и горно-тундровые, имеющие следующие характеристики: малая мощность, лёгкий механический состав, кислая реакция, грубогумусовый состав верхних горизонтов, вынос подвижных фильтров окислов из верхних горизонтов в нижние.</a:t>
            </a:r>
            <a:endParaRPr kumimoji="0" lang="ru-RU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1809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Территории на севере и северо-востоке, а так же прибрежная полоса низменностей заняты болотами. Для болотных массивов характерно наличие мощных торфяных пластов.</a:t>
            </a:r>
            <a:endParaRPr kumimoji="0" lang="ru-RU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1809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Водный фонд представлен горными реками и ручьями, пойменными, верховыми болотными и тундровыми озёрами. Всего на территории Карагинского муниципального района протекает 64 реки впадающих в Охотское и Берингово моря, со 127 притоками являющимися местами нереста тихоокеанских лососей.</a:t>
            </a:r>
            <a:r>
              <a:rPr kumimoji="0" lang="ru-RU" sz="13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1809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 территории района имеются золоторудные запасы, медно-никелевые залежи, запасы серы, платины.</a:t>
            </a:r>
            <a:endParaRPr kumimoji="0" lang="ru-RU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1809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Топливно-энергетические ресурсы: залежи бурого угля, неоценённые запасы природного газа и нефти.</a:t>
            </a:r>
            <a:endParaRPr kumimoji="0" lang="ru-RU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1809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Наземная растительность Карагинского муниципального района характеризуется преобладанием кочкарных тундр и бугристых болотных комплексов на равнинах, в </a:t>
            </a:r>
            <a:r>
              <a:rPr kumimoji="0" lang="ru-RU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пригорьях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зарослей кедрового и ольхового стланика, лесной фонд представлен зарослями кедрового и ольхового стланика, каменно-березовыми лесами, ивовыми и ольховыми деревьями, </a:t>
            </a:r>
            <a:r>
              <a:rPr kumimoji="0" lang="ru-RU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чезенией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ивовыми и рябиновыми кустарниками.</a:t>
            </a:r>
            <a:endParaRPr kumimoji="0" lang="ru-RU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1809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долинах рек, кроме ивовых зарослей встречаются высокотравные луга, каменно-березовые редколесья. На морских побережьях преобладает разнотравье.</a:t>
            </a:r>
            <a:endParaRPr kumimoji="0" lang="ru-RU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189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9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300" b="1" dirty="0" smtClean="0">
                <a:latin typeface="Times New Roman" pitchFamily="18" charset="0"/>
                <a:cs typeface="Times New Roman" pitchFamily="18" charset="0"/>
              </a:rPr>
              <a:t>Инвестиционная деятельность</a:t>
            </a: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 </a:t>
            </a:r>
            <a:br>
              <a:rPr lang="ru-RU" sz="13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На развитие экономики и социальной сферы Карагинского муниципального района  </a:t>
            </a: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использовано</a:t>
            </a:r>
            <a:endParaRPr lang="ru-RU" dirty="0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153399" cy="2209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93051"/>
                <a:gridCol w="1130174"/>
                <a:gridCol w="484360"/>
                <a:gridCol w="645814"/>
              </a:tblGrid>
              <a:tr h="38651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 показателя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Ед. изм.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2021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2022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9928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Инвестиции в основной капитал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млн. рублей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2,7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2,5</a:t>
                      </a:r>
                    </a:p>
                  </a:txBody>
                  <a:tcPr marL="68580" marR="68580" marT="0" marB="0" anchor="ctr"/>
                </a:tc>
              </a:tr>
              <a:tr h="53760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Инвестиции в основной капитал по источникам</a:t>
                      </a:r>
                      <a:b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финансирования (без субъектов малого и среднего предпринимательства и объема инвестиций, не наблюдаемых прямыми статистическими методами)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8599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Собственные средства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млн. рублей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2,2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2,1</a:t>
                      </a:r>
                    </a:p>
                  </a:txBody>
                  <a:tcPr marL="68580" marR="68580" marT="0" marB="0" anchor="ctr"/>
                </a:tc>
              </a:tr>
              <a:tr h="23216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Привлеченные средства, из них: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млн. рублей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0,4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0,4</a:t>
                      </a:r>
                    </a:p>
                  </a:txBody>
                  <a:tcPr marL="68580" marR="68580" marT="0" marB="0" anchor="ctr"/>
                </a:tc>
              </a:tr>
              <a:tr h="228600">
                <a:tc>
                  <a:txBody>
                    <a:bodyPr/>
                    <a:lstStyle/>
                    <a:p>
                      <a:pPr indent="152400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кредиты банков, в том числе: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млн. рублей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3,1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0,0 </a:t>
                      </a:r>
                    </a:p>
                  </a:txBody>
                  <a:tcPr marL="68580" marR="68580" marT="0" marB="0" anchor="ctr"/>
                </a:tc>
              </a:tr>
              <a:tr h="228600">
                <a:tc>
                  <a:txBody>
                    <a:bodyPr/>
                    <a:lstStyle/>
                    <a:p>
                      <a:pPr indent="152400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бюджетные средства, в том числе: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млн. рублей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0,1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0,4</a:t>
                      </a: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533400" y="4419600"/>
            <a:ext cx="825431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indent="180975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На территории Карагинского муниципального района планируется реализация следующие инвестиционные объекты: «Холодное водоснабжение в с. Тымлат», «Холодное водоснабжение в с.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Ивашка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», «Строительство дома культуры в с. Тымлат» и «Строительство детского сада в с. Тымлат», на данный момент разрабатываются инвестиционные паспорта.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16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indent="365125" algn="just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Нормативные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правовые акты, регулирующие инвестиционную деятельность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 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 Карагинском муниципальном районе принят ряд нормативных правовых актов, устанавливающих основные направления участия муниципального образования в инвестиционной деятельности 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Положение о сопровождении инвестиционных проектов, реализуемых и (или) планируемых к реализации в КМР, утвержденное Постановлением АКМР № 343 от 02.10.2014г.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«Дорожная карта» администрации КМР по реализации Инвестиционной стратегии Камчатского края до 2020 года», утвержденная распоряжением Главы АКМР № 59 от 02.04.2014г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Положение об инвестиционном Совете администрации КМР, утвержденное постановлением АКМР № 342 от 02.10.2014г.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Положение о муниципальной поддержке инвестиционной деятельности на территории КМР, утвержденное постановлением АКМР № 156 от 25.08.2015г.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Внедрение Стандарта деятельности администрации КМР по обеспечению благоприятного инвестиционного климата, утвержденное постановлением АКМР № 155 от 25.08.2015г.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Ответственный по  вопросам реализации инвестиционных проектов и их сопровождение заместитель Главы Комитет по управлению муниципальным имуществом и ЖКХ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Абрамкин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Юрий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Александрович назначен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распоряжением Главы АКМР № 135 от 29.07.2015г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16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indent="365125" algn="just"/>
            <a:r>
              <a:rPr lang="ru-RU" sz="13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3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3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3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3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3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3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3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3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3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3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3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3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3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3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3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3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3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3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3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3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3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3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3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3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3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x-none" sz="1600" b="1" smtClean="0">
                <a:latin typeface="Times New Roman" pitchFamily="18" charset="0"/>
                <a:cs typeface="Times New Roman" pitchFamily="18" charset="0"/>
              </a:rPr>
              <a:t>Формы </a:t>
            </a:r>
            <a:r>
              <a:rPr lang="x-none" sz="1600" b="1" smtClean="0">
                <a:latin typeface="Times New Roman" pitchFamily="18" charset="0"/>
                <a:cs typeface="Times New Roman" pitchFamily="18" charset="0"/>
              </a:rPr>
              <a:t>муниципальной поддержки инвестиционной деятельности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 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целью развития и поддержки малого и среднего предпринимательства на территории КМР действует  Совет по поддержке и развитию предпринимательства. Положение о Совете по поддержке и развитию предпринимательства в КМР, утверждено постановлением АКМР № 79 от 01.04.2014г.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Реализуется подпрограмма «Развитие субъектов малого и среднего предпринимательства» муниципальной программы «Создание условий для развития экономического потенциала в КМР на 2015-2017 годы», утвержденной постановлением администрации № 375 от 22.10.2014г.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  С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целью оказания финансовой поддержки субъектам малого и среднего предпринимательства в рамках муниципальной программы действует Порядок по  предоставлению субсидий субъектам малого и среднего предпринимательства в целях возмещения части затрат, связанных с приобретением оборудования в целях создания и (или) развития и (или) модернизации производства товаров (работ, услуг) (постановление Главы АКМР № 370 от 17.10.2015г.) и Порядок, регламентирующий предоставление грантов начинающим субъектам малого предпринимательства в форме субсидии на создание собственного бизнеса (постановление Главы АКМР № 371 от 17.10.2015г.). 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Предоставляется муниципальная услуга по оказанию консультационной поддержки субъектам малого и среднего предпринимательства (постановление  АКМР № 251 от 28.10.2010г.).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 В целях регулирования взаимоотношений Администрации КМР, юридических и физических лиц в рамках взаимодействия власти и бизнеса, подготовлено Положение, определяющее цели и задачи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муниципального-частного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партнерства на территории района: привлечение и эффективное использование муниципальных и частных ресурсов, включая материальные, финансовые для развития экономики и социальной сферы района, обеспечения эффективности использования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имущества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436</TotalTime>
  <Words>717</Words>
  <Application>Microsoft Office PowerPoint</Application>
  <PresentationFormat>Экран (4:3)</PresentationFormat>
  <Paragraphs>80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Слайд 1</vt:lpstr>
      <vt:lpstr>Слайд 2</vt:lpstr>
      <vt:lpstr>Слайд 3</vt:lpstr>
      <vt:lpstr>Слайд 4</vt:lpstr>
      <vt:lpstr>Инвестиционная деятельность   На развитие экономики и социальной сферы Карагинского муниципального района  использовано</vt:lpstr>
      <vt:lpstr>                 Нормативные правовые акты, регулирующие инвестиционную деятельность   В Карагинском муниципальном районе принят ряд нормативных правовых актов, устанавливающих основные направления участия муниципального образования в инвестиционной деятельности  Положение о сопровождении инвестиционных проектов, реализуемых и (или) планируемых к реализации в КМР, утвержденное Постановлением АКМР № 343 от 02.10.2014г. «Дорожная карта» администрации КМР по реализации Инвестиционной стратегии Камчатского края до 2020 года», утвержденная распоряжением Главы АКМР № 59 от 02.04.2014г  Положение об инвестиционном Совете администрации КМР, утвержденное постановлением АКМР № 342 от 02.10.2014г. Положение о муниципальной поддержке инвестиционной деятельности на территории КМР, утвержденное постановлением АКМР № 156 от 25.08.2015г. Внедрение Стандарта деятельности администрации КМР по обеспечению благоприятного инвестиционного климата, утвержденное постановлением АКМР № 155 от 25.08.2015г. Ответственный по  вопросам реализации инвестиционных проектов и их сопровождение заместитель Главы Комитет по управлению муниципальным имуществом и ЖКХ Абрамкин Юрий Александрович назначен распоряжением Главы АКМР № 135 от 29.07.2015г.</vt:lpstr>
      <vt:lpstr>                          Формы муниципальной поддержки инвестиционной деятельности          С целью развития и поддержки малого и среднего предпринимательства на территории КМР действует  Совет по поддержке и развитию предпринимательства. Положение о Совете по поддержке и развитию предпринимательства в КМР, утверждено постановлением АКМР № 79 от 01.04.2014г. Реализуется подпрограмма «Развитие субъектов малого и среднего предпринимательства» муниципальной программы «Создание условий для развития экономического потенциала в КМР на 2015-2017 годы», утвержденной постановлением администрации № 375 от 22.10.2014г.        С целью оказания финансовой поддержки субъектам малого и среднего предпринимательства в рамках муниципальной программы действует Порядок по  предоставлению субсидий субъектам малого и среднего предпринимательства в целях возмещения части затрат, связанных с приобретением оборудования в целях создания и (или) развития и (или) модернизации производства товаров (работ, услуг) (постановление Главы АКМР № 370 от 17.10.2015г.) и Порядок, регламентирующий предоставление грантов начинающим субъектам малого предпринимательства в форме субсидии на создание собственного бизнеса (постановление Главы АКМР № 371 от 17.10.2015г.).  Предоставляется муниципальная услуга по оказанию консультационной поддержки субъектам малого и среднего предпринимательства (постановление  АКМР № 251 от 28.10.2010г.).       В целях регулирования взаимоотношений Администрации КМР, юридических и физических лиц в рамках взаимодействия власти и бизнеса, подготовлено Положение, определяющее цели и задачи муниципального-частного партнерства на территории района: привлечение и эффективное использование муниципальных и частных ресурсов, включая материальные, финансовые для развития экономики и социальной сферы района, обеспечения эффективности использования имущества. 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Жить стало лучше, жить стало веселее, товарищи!</dc:title>
  <dc:creator>Администратор</dc:creator>
  <cp:lastModifiedBy>Булыгина</cp:lastModifiedBy>
  <cp:revision>22</cp:revision>
  <dcterms:created xsi:type="dcterms:W3CDTF">2012-07-26T04:17:44Z</dcterms:created>
  <dcterms:modified xsi:type="dcterms:W3CDTF">2023-10-17T02:56:43Z</dcterms:modified>
</cp:coreProperties>
</file>