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390" r:id="rId2"/>
    <p:sldId id="395" r:id="rId3"/>
    <p:sldId id="415" r:id="rId4"/>
  </p:sldIdLst>
  <p:sldSz cx="9906000" cy="6858000" type="A4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D813F9-F28E-0C44-A346-DEC14CF922E5}">
          <p14:sldIdLst>
            <p14:sldId id="390"/>
            <p14:sldId id="395"/>
            <p14:sldId id="41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1F1"/>
    <a:srgbClr val="4756A0"/>
    <a:srgbClr val="D1D1D1"/>
    <a:srgbClr val="B1C1E4"/>
    <a:srgbClr val="B9B9B9"/>
    <a:srgbClr val="A6A6A6"/>
    <a:srgbClr val="595959"/>
    <a:srgbClr val="FBFBFB"/>
    <a:srgbClr val="FCFCFC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54"/>
    <p:restoredTop sz="94719"/>
  </p:normalViewPr>
  <p:slideViewPr>
    <p:cSldViewPr snapToGrid="0">
      <p:cViewPr>
        <p:scale>
          <a:sx n="112" d="100"/>
          <a:sy n="112" d="100"/>
        </p:scale>
        <p:origin x="-130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267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267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39DB37D7-8989-964D-A8C1-BF06A633812A}" type="datetimeFigureOut">
              <a:rPr lang="x-none" smtClean="0"/>
              <a:t>10.07.2024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31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658" y="4821506"/>
            <a:ext cx="5509260" cy="3944868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183" cy="50267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0799" y="9516039"/>
            <a:ext cx="2984183" cy="502674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45D20CD8-132A-1A42-9C3F-9E9662FD4B9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069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20CD8-132A-1A42-9C3F-9E9662FD4B9F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16327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0F7F9D7-69DD-4EB2-972F-98B824971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xmlns="" id="{AB7D7F1A-BE5B-66EE-342D-3538B66086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xmlns="" id="{C4178875-FF37-EE86-DAD7-380DFAB7B5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B63DEEC-3F28-764A-E6C2-61F16D030F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20CD8-132A-1A42-9C3F-9E9662FD4B9F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5357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08016-56EC-0A43-ADB2-8D6B320CC239}" type="datetime1">
              <a:rPr lang="ru-RU" smtClean="0"/>
              <a:t>10.07.2024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264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C25D4-5D07-C84F-8F5B-C0FCE56BAA04}" type="datetime1">
              <a:rPr lang="ru-RU" smtClean="0"/>
              <a:t>10.07.2024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0939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5FE6-9F58-E04A-AF5D-E0D3CED08D0B}" type="datetime1">
              <a:rPr lang="ru-RU" smtClean="0"/>
              <a:t>10.07.2024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5568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3C6A-949B-8546-BF85-B80F61ADB7C8}" type="datetime1">
              <a:rPr lang="ru-RU" smtClean="0"/>
              <a:t>10.07.2024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9922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187-46BE-9D44-A2D2-7AB336D6874D}" type="datetime1">
              <a:rPr lang="ru-RU" smtClean="0"/>
              <a:t>10.07.2024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436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D714-477C-8E4F-80B2-8100E37C6C45}" type="datetime1">
              <a:rPr lang="ru-RU" smtClean="0"/>
              <a:t>10.07.2024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4144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CC66-20DE-6A40-94F2-95386CD16213}" type="datetime1">
              <a:rPr lang="ru-RU" smtClean="0"/>
              <a:t>10.07.2024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1079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66C4-FF1D-DE42-949B-EFC34EECAF9A}" type="datetime1">
              <a:rPr lang="ru-RU" smtClean="0"/>
              <a:t>10.07.2024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026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0058-7471-E142-87EA-3597FEA11B8A}" type="datetime1">
              <a:rPr lang="ru-RU" smtClean="0"/>
              <a:t>10.07.2024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6710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BD9B-40A4-764D-8305-4622582737AA}" type="datetime1">
              <a:rPr lang="ru-RU" smtClean="0"/>
              <a:t>10.07.2024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0703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164F-07BA-6243-AF5E-D22E108E4987}" type="datetime1">
              <a:rPr lang="ru-RU" smtClean="0"/>
              <a:t>10.07.2024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3252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ACFB-CE6A-F744-9AEA-E08B5B8BAE3D}" type="datetime1">
              <a:rPr lang="ru-RU" smtClean="0"/>
              <a:t>10.07.2024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9720-1430-DF46-8A1E-D768C54B98E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922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4.emf"/><Relationship Id="rId18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1.bin"/><Relationship Id="rId7" Type="http://schemas.openxmlformats.org/officeDocument/2006/relationships/image" Target="../media/image2.e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png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8.jpeg"/><Relationship Id="rId5" Type="http://schemas.openxmlformats.org/officeDocument/2006/relationships/image" Target="../media/image1.emf"/><Relationship Id="rId15" Type="http://schemas.openxmlformats.org/officeDocument/2006/relationships/image" Target="../media/image5.emf"/><Relationship Id="rId23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1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e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1.emf"/><Relationship Id="rId1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xmlns="" id="{CD619759-1B46-A085-9BEA-16699177FCA2}"/>
              </a:ext>
            </a:extLst>
          </p:cNvPr>
          <p:cNvSpPr/>
          <p:nvPr/>
        </p:nvSpPr>
        <p:spPr>
          <a:xfrm>
            <a:off x="627017" y="163628"/>
            <a:ext cx="1345621" cy="273844"/>
          </a:xfrm>
          <a:prstGeom prst="roundRect">
            <a:avLst>
              <a:gd name="adj" fmla="val 50000"/>
            </a:avLst>
          </a:prstGeom>
          <a:solidFill>
            <a:srgbClr val="4756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господдержки</a:t>
            </a:r>
          </a:p>
        </p:txBody>
      </p:sp>
      <p:sp>
        <p:nvSpPr>
          <p:cNvPr id="19" name="Номер слайда 50">
            <a:extLst>
              <a:ext uri="{FF2B5EF4-FFF2-40B4-BE49-F238E27FC236}">
                <a16:creationId xmlns:a16="http://schemas.microsoft.com/office/drawing/2014/main" xmlns="" id="{B54F722C-2069-3D02-CFC9-7B8A4D82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9974" y="6607261"/>
            <a:ext cx="727623" cy="123111"/>
          </a:xfrm>
        </p:spPr>
        <p:txBody>
          <a:bodyPr lIns="0" tIns="0" rIns="0" bIns="0" anchor="b"/>
          <a:lstStyle/>
          <a:p>
            <a:fld id="{F3749720-1430-DF46-8A1E-D768C54B98EF}" type="slidenum">
              <a:rPr lang="x-none" sz="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x-non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xmlns="" id="{74865467-DC3F-30ED-A2E2-AE772E0BB58C}"/>
              </a:ext>
            </a:extLst>
          </p:cNvPr>
          <p:cNvSpPr/>
          <p:nvPr/>
        </p:nvSpPr>
        <p:spPr>
          <a:xfrm>
            <a:off x="2485202" y="1005457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xmlns="" id="{6035FA24-3445-92D9-8779-8906CA8356A4}"/>
              </a:ext>
            </a:extLst>
          </p:cNvPr>
          <p:cNvSpPr/>
          <p:nvPr/>
        </p:nvSpPr>
        <p:spPr>
          <a:xfrm>
            <a:off x="4343390" y="1005457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xmlns="" id="{A930814C-6C32-C14B-E8DE-92769C490880}"/>
              </a:ext>
            </a:extLst>
          </p:cNvPr>
          <p:cNvSpPr/>
          <p:nvPr/>
        </p:nvSpPr>
        <p:spPr>
          <a:xfrm>
            <a:off x="6135370" y="982229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01182952-42FD-E2F5-AE20-138C900DE067}"/>
              </a:ext>
            </a:extLst>
          </p:cNvPr>
          <p:cNvSpPr/>
          <p:nvPr/>
        </p:nvSpPr>
        <p:spPr>
          <a:xfrm>
            <a:off x="8063002" y="994564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xmlns="" id="{737CB4FA-74E4-CF19-B214-F7A2247C9D35}"/>
              </a:ext>
            </a:extLst>
          </p:cNvPr>
          <p:cNvSpPr/>
          <p:nvPr/>
        </p:nvSpPr>
        <p:spPr>
          <a:xfrm>
            <a:off x="733365" y="2962050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xmlns="" id="{7DBBEF72-E326-F688-F2DF-29A8A297810A}"/>
              </a:ext>
            </a:extLst>
          </p:cNvPr>
          <p:cNvSpPr/>
          <p:nvPr/>
        </p:nvSpPr>
        <p:spPr>
          <a:xfrm>
            <a:off x="2477152" y="2985902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7" name="Скругленный прямоугольник 26">
            <a:extLst>
              <a:ext uri="{FF2B5EF4-FFF2-40B4-BE49-F238E27FC236}">
                <a16:creationId xmlns:a16="http://schemas.microsoft.com/office/drawing/2014/main" xmlns="" id="{1F094A80-5BAE-32C7-EA15-5459001EDA76}"/>
              </a:ext>
            </a:extLst>
          </p:cNvPr>
          <p:cNvSpPr/>
          <p:nvPr/>
        </p:nvSpPr>
        <p:spPr>
          <a:xfrm>
            <a:off x="4341467" y="2962050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xmlns="" id="{A39F93CA-3AA3-0119-407F-5C489857FB7F}"/>
              </a:ext>
            </a:extLst>
          </p:cNvPr>
          <p:cNvSpPr/>
          <p:nvPr/>
        </p:nvSpPr>
        <p:spPr>
          <a:xfrm>
            <a:off x="6201578" y="2962050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xmlns="" id="{44ADC4D1-8BC2-CA35-A570-1D20527B0079}"/>
              </a:ext>
            </a:extLst>
          </p:cNvPr>
          <p:cNvSpPr/>
          <p:nvPr/>
        </p:nvSpPr>
        <p:spPr>
          <a:xfrm>
            <a:off x="8056957" y="2962050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BE7F107-914B-B9BF-CAFF-6741C2D8E326}"/>
              </a:ext>
            </a:extLst>
          </p:cNvPr>
          <p:cNvSpPr txBox="1"/>
          <p:nvPr/>
        </p:nvSpPr>
        <p:spPr>
          <a:xfrm>
            <a:off x="627016" y="6607261"/>
            <a:ext cx="731788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x-none" sz="800" dirty="0">
                <a:latin typeface="Arial" panose="020B0604020202020204" pitchFamily="34" charset="0"/>
                <a:cs typeface="Arial" panose="020B0604020202020204" pitchFamily="34" charset="0"/>
              </a:rPr>
              <a:t>ИНВЕСТИЦИОННЫЙ </a:t>
            </a:r>
            <a:r>
              <a:rPr lang="x-none" sz="800">
                <a:latin typeface="Arial" panose="020B0604020202020204" pitchFamily="34" charset="0"/>
                <a:cs typeface="Arial" panose="020B0604020202020204" pitchFamily="34" charset="0"/>
              </a:rPr>
              <a:t>ПРОФИЛЬ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Карагинского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муниципального района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706021" y="973009"/>
            <a:ext cx="1689970" cy="171922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967037"/>
              </p:ext>
            </p:extLst>
          </p:nvPr>
        </p:nvGraphicFramePr>
        <p:xfrm>
          <a:off x="1090040" y="1235956"/>
          <a:ext cx="804863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" name="CorelDRAW" r:id="rId4" imgW="1629360" imgH="496440" progId="CorelDraw.Graphic.24">
                  <p:embed/>
                </p:oleObj>
              </mc:Choice>
              <mc:Fallback>
                <p:oleObj name="CorelDRAW" r:id="rId4" imgW="1629360" imgH="496440" progId="CorelDraw.Graphic.24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040" y="1235956"/>
                        <a:ext cx="804863" cy="24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Прямоугольник 60"/>
          <p:cNvSpPr/>
          <p:nvPr/>
        </p:nvSpPr>
        <p:spPr>
          <a:xfrm>
            <a:off x="865146" y="1724774"/>
            <a:ext cx="130284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АО «Корпорация развития Камчатки»</a:t>
            </a:r>
          </a:p>
        </p:txBody>
      </p:sp>
      <p:sp>
        <p:nvSpPr>
          <p:cNvPr id="65" name="Скругленный прямоугольник 64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943002" y="2209961"/>
            <a:ext cx="1290726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1019915" y="2273557"/>
            <a:ext cx="11480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investkamchatka.ru</a:t>
            </a:r>
            <a:endParaRPr lang="x-non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Скругленный прямоугольник 73">
            <a:extLst>
              <a:ext uri="{FF2B5EF4-FFF2-40B4-BE49-F238E27FC236}">
                <a16:creationId xmlns:a16="http://schemas.microsoft.com/office/drawing/2014/main" xmlns="" id="{737CB4FA-74E4-CF19-B214-F7A2247C9D35}"/>
              </a:ext>
            </a:extLst>
          </p:cNvPr>
          <p:cNvSpPr/>
          <p:nvPr/>
        </p:nvSpPr>
        <p:spPr>
          <a:xfrm>
            <a:off x="696006" y="4772505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912D699B-3924-518D-6259-49B5096496FC}"/>
              </a:ext>
            </a:extLst>
          </p:cNvPr>
          <p:cNvSpPr txBox="1"/>
          <p:nvPr/>
        </p:nvSpPr>
        <p:spPr>
          <a:xfrm>
            <a:off x="627017" y="629234"/>
            <a:ext cx="411277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ИНСТИТУТЫ ПОДДЕРЖКИ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288122"/>
              </p:ext>
            </p:extLst>
          </p:nvPr>
        </p:nvGraphicFramePr>
        <p:xfrm>
          <a:off x="2799547" y="1188508"/>
          <a:ext cx="1065212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2" name="CorelDRAW" r:id="rId6" imgW="3951000" imgH="947520" progId="CorelDraw.Graphic.24">
                  <p:embed/>
                </p:oleObj>
              </mc:Choice>
              <mc:Fallback>
                <p:oleObj name="CorelDRAW" r:id="rId6" imgW="3951000" imgH="947520" progId="CorelDraw.Graphic.24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547" y="1188508"/>
                        <a:ext cx="1065212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Прямоугольник 79"/>
          <p:cNvSpPr/>
          <p:nvPr/>
        </p:nvSpPr>
        <p:spPr>
          <a:xfrm>
            <a:off x="2539223" y="1602573"/>
            <a:ext cx="158585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АО «Корпорация развития Дальнего Востока и Арктики»</a:t>
            </a:r>
          </a:p>
        </p:txBody>
      </p:sp>
      <p:sp>
        <p:nvSpPr>
          <p:cNvPr id="81" name="Скругленный прямоугольник 80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2907164" y="2177143"/>
            <a:ext cx="7761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3028187" y="2271517"/>
            <a:ext cx="53412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erdc.ru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932304"/>
              </p:ext>
            </p:extLst>
          </p:nvPr>
        </p:nvGraphicFramePr>
        <p:xfrm>
          <a:off x="4829533" y="1172416"/>
          <a:ext cx="7588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3" name="CorelDRAW" r:id="rId8" imgW="1847520" imgH="865080" progId="CorelDraw.Graphic.24">
                  <p:embed/>
                </p:oleObj>
              </mc:Choice>
              <mc:Fallback>
                <p:oleObj name="CorelDRAW" r:id="rId8" imgW="1847520" imgH="865080" progId="CorelDraw.Graphic.24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533" y="1172416"/>
                        <a:ext cx="75882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Прямоугольник 82"/>
          <p:cNvSpPr/>
          <p:nvPr/>
        </p:nvSpPr>
        <p:spPr>
          <a:xfrm>
            <a:off x="4432190" y="1617938"/>
            <a:ext cx="1528555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АНО «Камчатский центр поддержки предпринимательства</a:t>
            </a:r>
          </a:p>
        </p:txBody>
      </p:sp>
      <p:sp>
        <p:nvSpPr>
          <p:cNvPr id="84" name="Скругленный прямоугольник 83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4599643" y="2201783"/>
            <a:ext cx="1197494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4680700" y="2271517"/>
            <a:ext cx="10315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мойбизнес41.рф</a:t>
            </a:r>
            <a:endParaRPr lang="x-non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470030"/>
              </p:ext>
            </p:extLst>
          </p:nvPr>
        </p:nvGraphicFramePr>
        <p:xfrm>
          <a:off x="6610957" y="1156230"/>
          <a:ext cx="7588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4" name="CorelDRAW" r:id="rId10" imgW="1847520" imgH="865080" progId="CorelDraw.Graphic.24">
                  <p:embed/>
                </p:oleObj>
              </mc:Choice>
              <mc:Fallback>
                <p:oleObj name="CorelDRAW" r:id="rId10" imgW="1847520" imgH="865080" progId="CorelDraw.Graphic.24">
                  <p:embed/>
                  <p:pic>
                    <p:nvPicPr>
                      <p:cNvPr id="0" name="Объект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957" y="1156230"/>
                        <a:ext cx="75882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Скругленный прямоугольник 85">
            <a:extLst>
              <a:ext uri="{FF2B5EF4-FFF2-40B4-BE49-F238E27FC236}">
                <a16:creationId xmlns:a16="http://schemas.microsoft.com/office/drawing/2014/main" xmlns="" id="{737CB4FA-74E4-CF19-B214-F7A2247C9D35}"/>
              </a:ext>
            </a:extLst>
          </p:cNvPr>
          <p:cNvSpPr/>
          <p:nvPr/>
        </p:nvSpPr>
        <p:spPr>
          <a:xfrm>
            <a:off x="2573798" y="4772505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87" name="Скругленный прямоугольник 86">
            <a:extLst>
              <a:ext uri="{FF2B5EF4-FFF2-40B4-BE49-F238E27FC236}">
                <a16:creationId xmlns:a16="http://schemas.microsoft.com/office/drawing/2014/main" xmlns="" id="{737CB4FA-74E4-CF19-B214-F7A2247C9D35}"/>
              </a:ext>
            </a:extLst>
          </p:cNvPr>
          <p:cNvSpPr/>
          <p:nvPr/>
        </p:nvSpPr>
        <p:spPr>
          <a:xfrm>
            <a:off x="4467377" y="4783635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88" name="Скругленный прямоугольник 87">
            <a:extLst>
              <a:ext uri="{FF2B5EF4-FFF2-40B4-BE49-F238E27FC236}">
                <a16:creationId xmlns:a16="http://schemas.microsoft.com/office/drawing/2014/main" xmlns="" id="{737CB4FA-74E4-CF19-B214-F7A2247C9D35}"/>
              </a:ext>
            </a:extLst>
          </p:cNvPr>
          <p:cNvSpPr/>
          <p:nvPr/>
        </p:nvSpPr>
        <p:spPr>
          <a:xfrm>
            <a:off x="6234898" y="4772505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89" name="Скругленный прямоугольник 88">
            <a:extLst>
              <a:ext uri="{FF2B5EF4-FFF2-40B4-BE49-F238E27FC236}">
                <a16:creationId xmlns:a16="http://schemas.microsoft.com/office/drawing/2014/main" xmlns="" id="{737CB4FA-74E4-CF19-B214-F7A2247C9D35}"/>
              </a:ext>
            </a:extLst>
          </p:cNvPr>
          <p:cNvSpPr/>
          <p:nvPr/>
        </p:nvSpPr>
        <p:spPr>
          <a:xfrm>
            <a:off x="8063002" y="4772505"/>
            <a:ext cx="1710000" cy="1710000"/>
          </a:xfrm>
          <a:prstGeom prst="roundRect">
            <a:avLst>
              <a:gd name="adj" fmla="val 16435"/>
            </a:avLst>
          </a:prstGeom>
          <a:solidFill>
            <a:srgbClr val="F1F1F1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018765"/>
              </p:ext>
            </p:extLst>
          </p:nvPr>
        </p:nvGraphicFramePr>
        <p:xfrm>
          <a:off x="8532544" y="1130829"/>
          <a:ext cx="7588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" name="CorelDRAW" r:id="rId11" imgW="1847520" imgH="865080" progId="CorelDraw.Graphic.24">
                  <p:embed/>
                </p:oleObj>
              </mc:Choice>
              <mc:Fallback>
                <p:oleObj name="CorelDRAW" r:id="rId11" imgW="1847520" imgH="865080" progId="CorelDraw.Graphic.24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2544" y="1130829"/>
                        <a:ext cx="75882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Прямоугольник 89"/>
          <p:cNvSpPr/>
          <p:nvPr/>
        </p:nvSpPr>
        <p:spPr>
          <a:xfrm>
            <a:off x="6195758" y="1609357"/>
            <a:ext cx="1589223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МКК Государственный фонд поддержки предпринимательства</a:t>
            </a:r>
          </a:p>
        </p:txBody>
      </p:sp>
      <p:sp>
        <p:nvSpPr>
          <p:cNvPr id="91" name="Скругленный прямоугольник 90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6485330" y="2197807"/>
            <a:ext cx="101007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6589457" y="2261403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kamfond.ru</a:t>
            </a:r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7944898" y="1641166"/>
            <a:ext cx="1828104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Гарантийный фонд развития</a:t>
            </a:r>
          </a:p>
          <a:p>
            <a:pPr algn="ctr"/>
            <a:r>
              <a:rPr lang="ru-RU" sz="750" b="1" dirty="0"/>
              <a:t>предпринимательства Камчатского края</a:t>
            </a:r>
          </a:p>
        </p:txBody>
      </p:sp>
      <p:sp>
        <p:nvSpPr>
          <p:cNvPr id="94" name="Скругленный прямоугольник 93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8493776" y="2209961"/>
            <a:ext cx="846220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8608462" y="2273557"/>
            <a:ext cx="6190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gfkam.ru</a:t>
            </a:r>
            <a:endParaRPr lang="x-non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652335"/>
              </p:ext>
            </p:extLst>
          </p:nvPr>
        </p:nvGraphicFramePr>
        <p:xfrm>
          <a:off x="1252637" y="3194580"/>
          <a:ext cx="68262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6" name="CorelDRAW" r:id="rId12" imgW="1633320" imgH="500760" progId="CorelDraw.Graphic.24">
                  <p:embed/>
                </p:oleObj>
              </mc:Choice>
              <mc:Fallback>
                <p:oleObj name="CorelDRAW" r:id="rId12" imgW="1633320" imgH="500760" progId="CorelDraw.Graphic.24">
                  <p:embed/>
                  <p:pic>
                    <p:nvPicPr>
                      <p:cNvPr id="0" name="Объект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637" y="3194580"/>
                        <a:ext cx="682625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Прямоугольник 95"/>
          <p:cNvSpPr/>
          <p:nvPr/>
        </p:nvSpPr>
        <p:spPr>
          <a:xfrm>
            <a:off x="859696" y="3507235"/>
            <a:ext cx="14573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Фонд развития промышленности</a:t>
            </a:r>
          </a:p>
          <a:p>
            <a:pPr algn="ctr"/>
            <a:endParaRPr lang="ru-RU" sz="750" b="1" dirty="0"/>
          </a:p>
          <a:p>
            <a:pPr algn="ctr"/>
            <a:r>
              <a:rPr lang="ru-RU" sz="750" b="1" dirty="0"/>
              <a:t>Региональный ФРП</a:t>
            </a:r>
          </a:p>
        </p:txBody>
      </p:sp>
      <p:sp>
        <p:nvSpPr>
          <p:cNvPr id="97" name="Скругленный прямоугольник 96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1087728" y="4133725"/>
            <a:ext cx="1001274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1193038" y="4197321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kamfond.ru</a:t>
            </a:r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535399"/>
              </p:ext>
            </p:extLst>
          </p:nvPr>
        </p:nvGraphicFramePr>
        <p:xfrm>
          <a:off x="3213202" y="3053822"/>
          <a:ext cx="2540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7" name="CorelDRAW" r:id="rId14" imgW="630360" imgH="880560" progId="CorelDraw.Graphic.24">
                  <p:embed/>
                </p:oleObj>
              </mc:Choice>
              <mc:Fallback>
                <p:oleObj name="CorelDRAW" r:id="rId14" imgW="630360" imgH="880560" progId="CorelDraw.Graphic.24">
                  <p:embed/>
                  <p:pic>
                    <p:nvPicPr>
                      <p:cNvPr id="0" name="Объект 2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202" y="3053822"/>
                        <a:ext cx="2540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Прямоугольник 98"/>
          <p:cNvSpPr/>
          <p:nvPr/>
        </p:nvSpPr>
        <p:spPr>
          <a:xfrm>
            <a:off x="2539222" y="3519772"/>
            <a:ext cx="158585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Союз «Торгово-промышленная палата  «Камчатского края»</a:t>
            </a:r>
          </a:p>
        </p:txBody>
      </p:sp>
      <p:sp>
        <p:nvSpPr>
          <p:cNvPr id="100" name="Скругленный прямоугольник 99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2703555" y="4072121"/>
            <a:ext cx="1257194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776550" y="4135717"/>
            <a:ext cx="111120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kamchatka.tpprf.ru</a:t>
            </a:r>
            <a:endParaRPr lang="ru-RU" dirty="0"/>
          </a:p>
        </p:txBody>
      </p:sp>
      <p:pic>
        <p:nvPicPr>
          <p:cNvPr id="102" name="Picture 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922" y="3104509"/>
            <a:ext cx="649090" cy="39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" name="Прямоугольник 102"/>
          <p:cNvSpPr/>
          <p:nvPr/>
        </p:nvSpPr>
        <p:spPr>
          <a:xfrm>
            <a:off x="4432189" y="3521807"/>
            <a:ext cx="152855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Центр поддержки экспорта</a:t>
            </a:r>
          </a:p>
          <a:p>
            <a:pPr algn="ctr"/>
            <a:r>
              <a:rPr lang="ru-RU" sz="750" b="1" dirty="0"/>
              <a:t>Камчатского края</a:t>
            </a:r>
          </a:p>
        </p:txBody>
      </p:sp>
      <p:sp>
        <p:nvSpPr>
          <p:cNvPr id="104" name="Скругленный прямоугольник 103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4633663" y="4008525"/>
            <a:ext cx="1125606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720213" y="4074113"/>
            <a:ext cx="9525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kamexport41.ru</a:t>
            </a:r>
            <a:endParaRPr lang="x-none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459097"/>
              </p:ext>
            </p:extLst>
          </p:nvPr>
        </p:nvGraphicFramePr>
        <p:xfrm>
          <a:off x="6905765" y="3104509"/>
          <a:ext cx="301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8" name="CorelDRAW" r:id="rId17" imgW="412920" imgH="493200" progId="CorelDraw.Graphic.24">
                  <p:embed/>
                </p:oleObj>
              </mc:Choice>
              <mc:Fallback>
                <p:oleObj name="CorelDRAW" r:id="rId17" imgW="412920" imgH="493200" progId="CorelDraw.Graphic.24">
                  <p:embed/>
                  <p:pic>
                    <p:nvPicPr>
                      <p:cNvPr id="0" name="Объект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765" y="3104509"/>
                        <a:ext cx="3016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674032"/>
              </p:ext>
            </p:extLst>
          </p:nvPr>
        </p:nvGraphicFramePr>
        <p:xfrm>
          <a:off x="8767189" y="3111711"/>
          <a:ext cx="301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" name="CorelDRAW" r:id="rId19" imgW="412920" imgH="493200" progId="CorelDraw.Graphic.24">
                  <p:embed/>
                </p:oleObj>
              </mc:Choice>
              <mc:Fallback>
                <p:oleObj name="CorelDRAW" r:id="rId19" imgW="412920" imgH="493200" progId="CorelDraw.Graphic.24">
                  <p:embed/>
                  <p:pic>
                    <p:nvPicPr>
                      <p:cNvPr id="0" name="Объект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7189" y="3111711"/>
                        <a:ext cx="3016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940516"/>
              </p:ext>
            </p:extLst>
          </p:nvPr>
        </p:nvGraphicFramePr>
        <p:xfrm>
          <a:off x="1400193" y="4824371"/>
          <a:ext cx="301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" name="CorelDRAW" r:id="rId20" imgW="412920" imgH="493200" progId="CorelDraw.Graphic.24">
                  <p:embed/>
                </p:oleObj>
              </mc:Choice>
              <mc:Fallback>
                <p:oleObj name="CorelDRAW" r:id="rId20" imgW="412920" imgH="493200" progId="CorelDraw.Graphic.24">
                  <p:embed/>
                  <p:pic>
                    <p:nvPicPr>
                      <p:cNvPr id="0" name="Объект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93" y="4824371"/>
                        <a:ext cx="3016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160634"/>
              </p:ext>
            </p:extLst>
          </p:nvPr>
        </p:nvGraphicFramePr>
        <p:xfrm>
          <a:off x="3277985" y="4848754"/>
          <a:ext cx="301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" name="CorelDRAW" r:id="rId21" imgW="412920" imgH="493200" progId="CorelDraw.Graphic.24">
                  <p:embed/>
                </p:oleObj>
              </mc:Choice>
              <mc:Fallback>
                <p:oleObj name="CorelDRAW" r:id="rId21" imgW="412920" imgH="493200" progId="CorelDraw.Graphic.24">
                  <p:embed/>
                  <p:pic>
                    <p:nvPicPr>
                      <p:cNvPr id="0" name="Объект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7985" y="4848754"/>
                        <a:ext cx="3016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469545"/>
              </p:ext>
            </p:extLst>
          </p:nvPr>
        </p:nvGraphicFramePr>
        <p:xfrm>
          <a:off x="5106500" y="4874156"/>
          <a:ext cx="301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2" name="CorelDRAW" r:id="rId22" imgW="412920" imgH="493200" progId="CorelDraw.Graphic.24">
                  <p:embed/>
                </p:oleObj>
              </mc:Choice>
              <mc:Fallback>
                <p:oleObj name="CorelDRAW" r:id="rId22" imgW="412920" imgH="493200" progId="CorelDraw.Graphic.24">
                  <p:embed/>
                  <p:pic>
                    <p:nvPicPr>
                      <p:cNvPr id="0" name="Объект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6500" y="4874156"/>
                        <a:ext cx="3016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133578"/>
              </p:ext>
            </p:extLst>
          </p:nvPr>
        </p:nvGraphicFramePr>
        <p:xfrm>
          <a:off x="6939085" y="4831822"/>
          <a:ext cx="301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3" name="CorelDRAW" r:id="rId23" imgW="412920" imgH="493200" progId="CorelDraw.Graphic.24">
                  <p:embed/>
                </p:oleObj>
              </mc:Choice>
              <mc:Fallback>
                <p:oleObj name="CorelDRAW" r:id="rId23" imgW="412920" imgH="493200" progId="CorelDraw.Graphic.24">
                  <p:embed/>
                  <p:pic>
                    <p:nvPicPr>
                      <p:cNvPr id="0" name="Объект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9085" y="4831822"/>
                        <a:ext cx="3016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Прямоугольник 105"/>
          <p:cNvSpPr/>
          <p:nvPr/>
        </p:nvSpPr>
        <p:spPr>
          <a:xfrm>
            <a:off x="6177377" y="3541595"/>
            <a:ext cx="17196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Министерство сельского хозяйства, пищевой и перерабатывающей промышленности Камчатского края</a:t>
            </a:r>
          </a:p>
          <a:p>
            <a:pPr algn="ctr"/>
            <a:endParaRPr lang="ru-RU" sz="750" b="1" dirty="0"/>
          </a:p>
        </p:txBody>
      </p:sp>
      <p:sp>
        <p:nvSpPr>
          <p:cNvPr id="107" name="Скругленный прямоугольник 106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885460" y="5846302"/>
            <a:ext cx="12997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08" name="Скругленный прямоугольник 107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2778914" y="5831394"/>
            <a:ext cx="12997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09" name="Скругленный прямоугольник 108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6447378" y="4118239"/>
            <a:ext cx="12997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10" name="Скругленный прямоугольник 109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4672493" y="5846302"/>
            <a:ext cx="12997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11" name="Скругленный прямоугольник 110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6454365" y="5848293"/>
            <a:ext cx="12997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12" name="Скругленный прямоугольник 111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8262072" y="4133725"/>
            <a:ext cx="1299768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6485330" y="4179843"/>
            <a:ext cx="123783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kamgov.ru/</a:t>
            </a:r>
            <a:r>
              <a:rPr lang="ru-RU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minselhoz</a:t>
            </a:r>
            <a:endParaRPr lang="ru-RU" sz="2000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8209525" y="3564943"/>
            <a:ext cx="1404863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Министерство экономического развития Камчатского края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8339157" y="4188573"/>
            <a:ext cx="115768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kamgov.ru/</a:t>
            </a:r>
            <a:r>
              <a:rPr lang="ru-RU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minecon</a:t>
            </a: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836380" y="5277396"/>
            <a:ext cx="14292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Министерство труда</a:t>
            </a:r>
          </a:p>
          <a:p>
            <a:pPr algn="ctr"/>
            <a:r>
              <a:rPr lang="ru-RU" sz="750" b="1" dirty="0"/>
              <a:t>и развития кадрового потенциала Камчатского края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885460" y="5909898"/>
            <a:ext cx="11753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kamgov.ru/</a:t>
            </a:r>
            <a:r>
              <a:rPr lang="ru-RU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agzanya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816725" y="5315470"/>
            <a:ext cx="120137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Министерство туризма Камчатского края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2907254" y="5901465"/>
            <a:ext cx="10534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kamgov.ru/</a:t>
            </a:r>
            <a:r>
              <a:rPr lang="ru-RU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mintur</a:t>
            </a: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4566215" y="5335104"/>
            <a:ext cx="1512323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Министерство имущественных и земельных отношений Камчатского края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4720213" y="5910063"/>
            <a:ext cx="12202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kamgov.ru/</a:t>
            </a:r>
            <a:r>
              <a:rPr lang="ru-RU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mingosim</a:t>
            </a: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6346813" y="5392812"/>
            <a:ext cx="141953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/>
              <a:t>Министерство образования Камчатского края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8262072" y="5393176"/>
            <a:ext cx="141953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50" b="1" dirty="0" smtClean="0"/>
              <a:t>Администрация </a:t>
            </a:r>
            <a:r>
              <a:rPr lang="ru-RU" sz="750" b="1" dirty="0" err="1" smtClean="0"/>
              <a:t>Карагинского</a:t>
            </a:r>
            <a:r>
              <a:rPr lang="ru-RU" sz="750" b="1" dirty="0" smtClean="0"/>
              <a:t> муниципального района</a:t>
            </a:r>
            <a:endParaRPr lang="ru-RU" sz="750" b="1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6508572" y="5901465"/>
            <a:ext cx="11913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kamgov.ru/</a:t>
            </a:r>
            <a:r>
              <a:rPr lang="ru-RU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minobraz</a:t>
            </a: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8461862" y="5958586"/>
            <a:ext cx="10086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Карагинский.рф</a:t>
            </a: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Скругленный прямоугольник 127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8360001" y="5908123"/>
            <a:ext cx="1277130" cy="342636"/>
          </a:xfrm>
          <a:prstGeom prst="roundRect">
            <a:avLst>
              <a:gd name="adj" fmla="val 50000"/>
            </a:avLst>
          </a:prstGeom>
          <a:noFill/>
          <a:ln>
            <a:solidFill>
              <a:srgbClr val="D1D1D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pic>
        <p:nvPicPr>
          <p:cNvPr id="129" name="Рисунок 1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746654" y="4885267"/>
            <a:ext cx="354416" cy="37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050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D6BF9AB-A0AB-E438-5E37-598319588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xmlns="" id="{1023177A-CC1F-844A-E590-360AFD16E876}"/>
              </a:ext>
            </a:extLst>
          </p:cNvPr>
          <p:cNvSpPr/>
          <p:nvPr/>
        </p:nvSpPr>
        <p:spPr>
          <a:xfrm>
            <a:off x="627017" y="163628"/>
            <a:ext cx="1345621" cy="273844"/>
          </a:xfrm>
          <a:prstGeom prst="roundRect">
            <a:avLst>
              <a:gd name="adj" fmla="val 50000"/>
            </a:avLst>
          </a:prstGeom>
          <a:solidFill>
            <a:srgbClr val="4756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господдержки</a:t>
            </a:r>
          </a:p>
        </p:txBody>
      </p:sp>
      <p:sp>
        <p:nvSpPr>
          <p:cNvPr id="19" name="Номер слайда 50">
            <a:extLst>
              <a:ext uri="{FF2B5EF4-FFF2-40B4-BE49-F238E27FC236}">
                <a16:creationId xmlns:a16="http://schemas.microsoft.com/office/drawing/2014/main" xmlns="" id="{3BF8DC81-CD65-F7C5-5380-B95AFF24C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9974" y="6607261"/>
            <a:ext cx="727623" cy="123111"/>
          </a:xfrm>
        </p:spPr>
        <p:txBody>
          <a:bodyPr lIns="0" tIns="0" rIns="0" bIns="0" anchor="b"/>
          <a:lstStyle/>
          <a:p>
            <a:fld id="{F3749720-1430-DF46-8A1E-D768C54B98EF}" type="slidenum">
              <a:rPr lang="x-none" sz="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x-non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Скругленный прямоугольник 133">
            <a:extLst>
              <a:ext uri="{FF2B5EF4-FFF2-40B4-BE49-F238E27FC236}">
                <a16:creationId xmlns:a16="http://schemas.microsoft.com/office/drawing/2014/main" xmlns="" id="{728C8CFA-7F80-B8EF-3F74-D2D33B092CD8}"/>
              </a:ext>
            </a:extLst>
          </p:cNvPr>
          <p:cNvSpPr/>
          <p:nvPr/>
        </p:nvSpPr>
        <p:spPr>
          <a:xfrm>
            <a:off x="5390414" y="4577262"/>
            <a:ext cx="586798" cy="586798"/>
          </a:xfrm>
          <a:prstGeom prst="roundRect">
            <a:avLst>
              <a:gd name="adj" fmla="val 50000"/>
            </a:avLst>
          </a:prstGeom>
          <a:solidFill>
            <a:srgbClr val="FEFEF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9E4FD26-1B60-AB26-D7B0-75A18B288E43}"/>
              </a:ext>
            </a:extLst>
          </p:cNvPr>
          <p:cNvSpPr txBox="1"/>
          <p:nvPr/>
        </p:nvSpPr>
        <p:spPr>
          <a:xfrm>
            <a:off x="627016" y="6607261"/>
            <a:ext cx="731788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x-none" sz="800" dirty="0">
                <a:latin typeface="Arial" panose="020B0604020202020204" pitchFamily="34" charset="0"/>
                <a:cs typeface="Arial" panose="020B0604020202020204" pitchFamily="34" charset="0"/>
              </a:rPr>
              <a:t>ИНВЕСТИЦИОННЫЙ </a:t>
            </a:r>
            <a:r>
              <a:rPr lang="x-none" sz="800">
                <a:latin typeface="Arial" panose="020B0604020202020204" pitchFamily="34" charset="0"/>
                <a:cs typeface="Arial" panose="020B0604020202020204" pitchFamily="34" charset="0"/>
              </a:rPr>
              <a:t>ПРОФИЛЬ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Карагинского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муниципального района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12D699B-3924-518D-6259-49B5096496FC}"/>
              </a:ext>
            </a:extLst>
          </p:cNvPr>
          <p:cNvSpPr txBox="1"/>
          <p:nvPr/>
        </p:nvSpPr>
        <p:spPr>
          <a:xfrm>
            <a:off x="550816" y="532983"/>
            <a:ext cx="411277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МЕРЫ ПОДДЕРЖКИ ИНВЕСТОРОВ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716520" y="998169"/>
            <a:ext cx="8684228" cy="1289010"/>
            <a:chOff x="627016" y="1155251"/>
            <a:chExt cx="8684228" cy="1289010"/>
          </a:xfrm>
        </p:grpSpPr>
        <p:sp>
          <p:nvSpPr>
            <p:cNvPr id="25" name="Скругленный прямоугольник 24">
              <a:extLst>
                <a:ext uri="{FF2B5EF4-FFF2-40B4-BE49-F238E27FC236}">
                  <a16:creationId xmlns:a16="http://schemas.microsoft.com/office/drawing/2014/main" xmlns="" id="{959288B3-6129-0F6E-2F82-BEEB0DD1000F}"/>
                </a:ext>
              </a:extLst>
            </p:cNvPr>
            <p:cNvSpPr/>
            <p:nvPr/>
          </p:nvSpPr>
          <p:spPr>
            <a:xfrm>
              <a:off x="627016" y="1155251"/>
              <a:ext cx="4310666" cy="1287486"/>
            </a:xfrm>
            <a:prstGeom prst="roundRect">
              <a:avLst>
                <a:gd name="adj" fmla="val 1109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b="1" dirty="0"/>
            </a:p>
          </p:txBody>
        </p:sp>
        <p:sp>
          <p:nvSpPr>
            <p:cNvPr id="26" name="Скругленный прямоугольник 25">
              <a:extLst>
                <a:ext uri="{FF2B5EF4-FFF2-40B4-BE49-F238E27FC236}">
                  <a16:creationId xmlns:a16="http://schemas.microsoft.com/office/drawing/2014/main" xmlns="" id="{959288B3-6129-0F6E-2F82-BEEB0DD1000F}"/>
                </a:ext>
              </a:extLst>
            </p:cNvPr>
            <p:cNvSpPr/>
            <p:nvPr/>
          </p:nvSpPr>
          <p:spPr>
            <a:xfrm>
              <a:off x="5000578" y="1156775"/>
              <a:ext cx="4310666" cy="1287486"/>
            </a:xfrm>
            <a:prstGeom prst="roundRect">
              <a:avLst>
                <a:gd name="adj" fmla="val 1109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16520" y="2429036"/>
            <a:ext cx="8684228" cy="1289010"/>
            <a:chOff x="627016" y="1155251"/>
            <a:chExt cx="8684228" cy="1289010"/>
          </a:xfrm>
        </p:grpSpPr>
        <p:sp>
          <p:nvSpPr>
            <p:cNvPr id="28" name="Скругленный прямоугольник 27">
              <a:extLst>
                <a:ext uri="{FF2B5EF4-FFF2-40B4-BE49-F238E27FC236}">
                  <a16:creationId xmlns:a16="http://schemas.microsoft.com/office/drawing/2014/main" xmlns="" id="{959288B3-6129-0F6E-2F82-BEEB0DD1000F}"/>
                </a:ext>
              </a:extLst>
            </p:cNvPr>
            <p:cNvSpPr/>
            <p:nvPr/>
          </p:nvSpPr>
          <p:spPr>
            <a:xfrm>
              <a:off x="627016" y="1155251"/>
              <a:ext cx="4310666" cy="1287486"/>
            </a:xfrm>
            <a:prstGeom prst="roundRect">
              <a:avLst>
                <a:gd name="adj" fmla="val 1109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b="1" dirty="0"/>
            </a:p>
          </p:txBody>
        </p:sp>
        <p:sp>
          <p:nvSpPr>
            <p:cNvPr id="29" name="Скругленный прямоугольник 28">
              <a:extLst>
                <a:ext uri="{FF2B5EF4-FFF2-40B4-BE49-F238E27FC236}">
                  <a16:creationId xmlns:a16="http://schemas.microsoft.com/office/drawing/2014/main" xmlns="" id="{959288B3-6129-0F6E-2F82-BEEB0DD1000F}"/>
                </a:ext>
              </a:extLst>
            </p:cNvPr>
            <p:cNvSpPr/>
            <p:nvPr/>
          </p:nvSpPr>
          <p:spPr>
            <a:xfrm>
              <a:off x="5000578" y="1156775"/>
              <a:ext cx="4310666" cy="1287486"/>
            </a:xfrm>
            <a:prstGeom prst="roundRect">
              <a:avLst>
                <a:gd name="adj" fmla="val 1109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b="1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747968" y="3855433"/>
            <a:ext cx="8684228" cy="1289010"/>
            <a:chOff x="627016" y="1155251"/>
            <a:chExt cx="8684228" cy="1289010"/>
          </a:xfrm>
        </p:grpSpPr>
        <p:sp>
          <p:nvSpPr>
            <p:cNvPr id="31" name="Скругленный прямоугольник 30">
              <a:extLst>
                <a:ext uri="{FF2B5EF4-FFF2-40B4-BE49-F238E27FC236}">
                  <a16:creationId xmlns:a16="http://schemas.microsoft.com/office/drawing/2014/main" xmlns="" id="{959288B3-6129-0F6E-2F82-BEEB0DD1000F}"/>
                </a:ext>
              </a:extLst>
            </p:cNvPr>
            <p:cNvSpPr/>
            <p:nvPr/>
          </p:nvSpPr>
          <p:spPr>
            <a:xfrm>
              <a:off x="627016" y="1155251"/>
              <a:ext cx="4310666" cy="1287486"/>
            </a:xfrm>
            <a:prstGeom prst="roundRect">
              <a:avLst>
                <a:gd name="adj" fmla="val 1109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b="1" dirty="0"/>
            </a:p>
          </p:txBody>
        </p:sp>
        <p:sp>
          <p:nvSpPr>
            <p:cNvPr id="32" name="Скругленный прямоугольник 31">
              <a:extLst>
                <a:ext uri="{FF2B5EF4-FFF2-40B4-BE49-F238E27FC236}">
                  <a16:creationId xmlns:a16="http://schemas.microsoft.com/office/drawing/2014/main" xmlns="" id="{959288B3-6129-0F6E-2F82-BEEB0DD1000F}"/>
                </a:ext>
              </a:extLst>
            </p:cNvPr>
            <p:cNvSpPr/>
            <p:nvPr/>
          </p:nvSpPr>
          <p:spPr>
            <a:xfrm>
              <a:off x="5000578" y="1156775"/>
              <a:ext cx="4310666" cy="1287486"/>
            </a:xfrm>
            <a:prstGeom prst="roundRect">
              <a:avLst>
                <a:gd name="adj" fmla="val 1109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b="1" dirty="0"/>
            </a:p>
          </p:txBody>
        </p:sp>
      </p:grpSp>
      <p:sp>
        <p:nvSpPr>
          <p:cNvPr id="34" name="Скругленный прямоугольник 33">
            <a:extLst>
              <a:ext uri="{FF2B5EF4-FFF2-40B4-BE49-F238E27FC236}">
                <a16:creationId xmlns:a16="http://schemas.microsoft.com/office/drawing/2014/main" xmlns="" id="{959288B3-6129-0F6E-2F82-BEEB0DD1000F}"/>
              </a:ext>
            </a:extLst>
          </p:cNvPr>
          <p:cNvSpPr/>
          <p:nvPr/>
        </p:nvSpPr>
        <p:spPr>
          <a:xfrm>
            <a:off x="716520" y="5240260"/>
            <a:ext cx="4310666" cy="1287486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10108" y="1106785"/>
            <a:ext cx="2811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СОПРОВОЖДЕНИЕ ПРОЕКТА КОРПОРАЦИЕЙ РАЗВИТИЯ КАМЧАТКИ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810108" y="1449957"/>
            <a:ext cx="3228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Сопровождение инвестиционных проектов предусматривает консультативную, методическую и организационную поддержку на всех стадиях сопровождения по принципу «одного окна»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1001300" y="1884377"/>
            <a:ext cx="699908" cy="315098"/>
            <a:chOff x="798159" y="2010015"/>
            <a:chExt cx="699908" cy="315098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885797" y="2109669"/>
              <a:ext cx="562975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 / ИП</a:t>
              </a: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2477753" y="2015063"/>
            <a:ext cx="18806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АО «Корпорация развития Камчатки»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486586" y="1922730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355019" y="1984404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953046"/>
              </p:ext>
            </p:extLst>
          </p:nvPr>
        </p:nvGraphicFramePr>
        <p:xfrm>
          <a:off x="4200525" y="1106785"/>
          <a:ext cx="69056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CorelDRAW" r:id="rId4" imgW="813240" imgH="813240" progId="CorelDraw.Graphic.24">
                  <p:embed/>
                </p:oleObj>
              </mc:Choice>
              <mc:Fallback>
                <p:oleObj name="CorelDRAW" r:id="rId4" imgW="813240" imgH="813240" progId="CorelDraw.Graphic.24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1106785"/>
                        <a:ext cx="69056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4148590" y="1764093"/>
            <a:ext cx="72006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00" dirty="0"/>
              <a:t>подать заявку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777774" y="2505570"/>
            <a:ext cx="2640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МАСШТАБНЫЙ ИНВЕСТИЦИОННЫЙ ПРОЕКТ (МИП)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810108" y="2874902"/>
            <a:ext cx="32282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Механизм государственной поддержки в целях получения земельного участка в аренду без торгов</a:t>
            </a:r>
          </a:p>
        </p:txBody>
      </p:sp>
      <p:grpSp>
        <p:nvGrpSpPr>
          <p:cNvPr id="57" name="Группа 56"/>
          <p:cNvGrpSpPr/>
          <p:nvPr/>
        </p:nvGrpSpPr>
        <p:grpSpPr>
          <a:xfrm>
            <a:off x="949873" y="3286372"/>
            <a:ext cx="699908" cy="315098"/>
            <a:chOff x="798159" y="2010015"/>
            <a:chExt cx="699908" cy="315098"/>
          </a:xfrm>
        </p:grpSpPr>
        <p:sp>
          <p:nvSpPr>
            <p:cNvPr id="58" name="Скругленный прямоугольник 57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885797" y="2109669"/>
              <a:ext cx="364202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 </a:t>
              </a:r>
            </a:p>
          </p:txBody>
        </p:sp>
      </p:grp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890877"/>
              </p:ext>
            </p:extLst>
          </p:nvPr>
        </p:nvGraphicFramePr>
        <p:xfrm>
          <a:off x="4187622" y="2537273"/>
          <a:ext cx="68103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" name="CorelDRAW" r:id="rId6" imgW="564480" imgH="564480" progId="CorelDraw.Graphic.24">
                  <p:embed/>
                </p:oleObj>
              </mc:Choice>
              <mc:Fallback>
                <p:oleObj name="CorelDRAW" r:id="rId6" imgW="564480" imgH="564480" progId="CorelDraw.Graphic.24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622" y="2537273"/>
                        <a:ext cx="681037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Прямоугольник 64"/>
          <p:cNvSpPr/>
          <p:nvPr/>
        </p:nvSpPr>
        <p:spPr>
          <a:xfrm>
            <a:off x="4138579" y="3216036"/>
            <a:ext cx="755335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00" dirty="0"/>
              <a:t>узнать больше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026924" y="3381583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2165305" y="3294998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2157669" y="3396802"/>
            <a:ext cx="18806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АО «Корпорация развития Камчатки»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487727"/>
              </p:ext>
            </p:extLst>
          </p:nvPr>
        </p:nvGraphicFramePr>
        <p:xfrm>
          <a:off x="4228751" y="3910512"/>
          <a:ext cx="6651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CorelDRAW" r:id="rId8" imgW="598680" imgH="598680" progId="CorelDraw.Graphic.24">
                  <p:embed/>
                </p:oleObj>
              </mc:Choice>
              <mc:Fallback>
                <p:oleObj name="CorelDRAW" r:id="rId8" imgW="598680" imgH="598680" progId="CorelDraw.Graphic.24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8751" y="3910512"/>
                        <a:ext cx="66516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Прямоугольник 68"/>
          <p:cNvSpPr/>
          <p:nvPr/>
        </p:nvSpPr>
        <p:spPr>
          <a:xfrm>
            <a:off x="4163979" y="4578727"/>
            <a:ext cx="755335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00" dirty="0"/>
              <a:t>узнать больше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74588" y="3948264"/>
            <a:ext cx="2811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ОСОБО ЗНАЧИМЫЙ ИНВЕСТИЦИОННЫЙ ПРОЕКТ (ОЗИП)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774588" y="4250045"/>
            <a:ext cx="32282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Механизм, позволяющий получить финансовые меры государственной поддержки</a:t>
            </a:r>
          </a:p>
        </p:txBody>
      </p:sp>
      <p:grpSp>
        <p:nvGrpSpPr>
          <p:cNvPr id="48" name="Группа 47"/>
          <p:cNvGrpSpPr/>
          <p:nvPr/>
        </p:nvGrpSpPr>
        <p:grpSpPr>
          <a:xfrm>
            <a:off x="880058" y="4694487"/>
            <a:ext cx="699908" cy="315098"/>
            <a:chOff x="798159" y="2010015"/>
            <a:chExt cx="699908" cy="315098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885797" y="2109669"/>
              <a:ext cx="562975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 / ИП</a:t>
              </a:r>
            </a:p>
          </p:txBody>
        </p:sp>
      </p:grpSp>
      <p:sp>
        <p:nvSpPr>
          <p:cNvPr id="56" name="Скругленный прямоугольник 55"/>
          <p:cNvSpPr/>
          <p:nvPr/>
        </p:nvSpPr>
        <p:spPr>
          <a:xfrm>
            <a:off x="2026924" y="4741465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180127" y="4694113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157667" y="4786446"/>
            <a:ext cx="18806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АО «Корпорация развития Камчатки»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459119"/>
              </p:ext>
            </p:extLst>
          </p:nvPr>
        </p:nvGraphicFramePr>
        <p:xfrm>
          <a:off x="4243039" y="5312304"/>
          <a:ext cx="67627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CorelDRAW" r:id="rId10" imgW="546480" imgH="546480" progId="CorelDraw.Graphic.24">
                  <p:embed/>
                </p:oleObj>
              </mc:Choice>
              <mc:Fallback>
                <p:oleObj name="CorelDRAW" r:id="rId10" imgW="546480" imgH="546480" progId="CorelDraw.Graphic.24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039" y="5312304"/>
                        <a:ext cx="676275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765630" y="5286417"/>
            <a:ext cx="26403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ПРЕФЕРЕНЦИАЛЬНЫЙ РЕЖИМ «ТОР-КАМЧАТКА»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65630" y="5517249"/>
            <a:ext cx="32189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Часть территории субъекта РФ, на которой установлен особый правовой режим осуществления предпринимательской деятельности </a:t>
            </a:r>
          </a:p>
        </p:txBody>
      </p:sp>
      <p:grpSp>
        <p:nvGrpSpPr>
          <p:cNvPr id="70" name="Группа 69"/>
          <p:cNvGrpSpPr/>
          <p:nvPr/>
        </p:nvGrpSpPr>
        <p:grpSpPr>
          <a:xfrm>
            <a:off x="830763" y="5994905"/>
            <a:ext cx="699908" cy="315098"/>
            <a:chOff x="798159" y="2010015"/>
            <a:chExt cx="699908" cy="315098"/>
          </a:xfrm>
        </p:grpSpPr>
        <p:sp>
          <p:nvSpPr>
            <p:cNvPr id="71" name="Скругленный прямоугольник 70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885797" y="2109669"/>
              <a:ext cx="562975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 / ИП</a:t>
              </a:r>
            </a:p>
          </p:txBody>
        </p:sp>
      </p:grpSp>
      <p:sp>
        <p:nvSpPr>
          <p:cNvPr id="74" name="Скругленный прямоугольник 73"/>
          <p:cNvSpPr/>
          <p:nvPr/>
        </p:nvSpPr>
        <p:spPr>
          <a:xfrm>
            <a:off x="2043803" y="6094932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2165305" y="6043685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2112993" y="6173667"/>
            <a:ext cx="272542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АО «Корпорация развития Дальнего Востока и Арктики»</a:t>
            </a:r>
          </a:p>
        </p:txBody>
      </p:sp>
      <p:pic>
        <p:nvPicPr>
          <p:cNvPr id="77" name="Рисунок 7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109" y="1076905"/>
            <a:ext cx="746103" cy="746103"/>
          </a:xfrm>
          <a:prstGeom prst="rect">
            <a:avLst/>
          </a:prstGeom>
        </p:spPr>
      </p:pic>
      <p:sp>
        <p:nvSpPr>
          <p:cNvPr id="78" name="Прямоугольник 77"/>
          <p:cNvSpPr/>
          <p:nvPr/>
        </p:nvSpPr>
        <p:spPr>
          <a:xfrm>
            <a:off x="8574435" y="1827578"/>
            <a:ext cx="755335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00" dirty="0"/>
              <a:t>узнать больше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5209098" y="1105136"/>
            <a:ext cx="2737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ПРИОРИТЕТНЫЙ ИНВЕСТИЦИОННЫЙ ПРОЕКТ (ПИП)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5184118" y="1474468"/>
            <a:ext cx="3134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Инвестиционный проект, которому предоставляется государственная поддержка в виде комплексного сопровождения Правительством Камчатского края</a:t>
            </a:r>
          </a:p>
        </p:txBody>
      </p:sp>
      <p:grpSp>
        <p:nvGrpSpPr>
          <p:cNvPr id="81" name="Группа 80"/>
          <p:cNvGrpSpPr/>
          <p:nvPr/>
        </p:nvGrpSpPr>
        <p:grpSpPr>
          <a:xfrm>
            <a:off x="5333859" y="1922730"/>
            <a:ext cx="699908" cy="315098"/>
            <a:chOff x="798159" y="2010015"/>
            <a:chExt cx="699908" cy="315098"/>
          </a:xfrm>
        </p:grpSpPr>
        <p:sp>
          <p:nvSpPr>
            <p:cNvPr id="82" name="Скругленный прямоугольник 81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885797" y="2109669"/>
              <a:ext cx="364202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 </a:t>
              </a:r>
            </a:p>
          </p:txBody>
        </p:sp>
      </p:grpSp>
      <p:sp>
        <p:nvSpPr>
          <p:cNvPr id="85" name="Скругленный прямоугольник 84"/>
          <p:cNvSpPr/>
          <p:nvPr/>
        </p:nvSpPr>
        <p:spPr>
          <a:xfrm>
            <a:off x="6431392" y="2014287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6569773" y="1951543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6569773" y="2043876"/>
            <a:ext cx="18806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АО «Корпорация развития Камчатки»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767132"/>
              </p:ext>
            </p:extLst>
          </p:nvPr>
        </p:nvGraphicFramePr>
        <p:xfrm>
          <a:off x="8572002" y="2564060"/>
          <a:ext cx="7207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2" name="CorelDRAW" r:id="rId13" imgW="583200" imgH="583200" progId="CorelDraw.Graphic.24">
                  <p:embed/>
                </p:oleObj>
              </mc:Choice>
              <mc:Fallback>
                <p:oleObj name="CorelDRAW" r:id="rId13" imgW="583200" imgH="583200" progId="CorelDraw.Graphic.24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002" y="2564060"/>
                        <a:ext cx="72072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Прямоугольник 87"/>
          <p:cNvSpPr/>
          <p:nvPr/>
        </p:nvSpPr>
        <p:spPr>
          <a:xfrm>
            <a:off x="8555914" y="3319909"/>
            <a:ext cx="755335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00" dirty="0"/>
              <a:t>узнать больше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5201007" y="2512649"/>
            <a:ext cx="2737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АРЕНДА ЗЕМЕЛЬНОГО УЧАСТКА </a:t>
            </a:r>
          </a:p>
          <a:p>
            <a:r>
              <a:rPr lang="ru-RU" sz="900" b="1" dirty="0"/>
              <a:t>БЕЗ ТОРГОВ 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5184118" y="2881981"/>
            <a:ext cx="31346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Мера поддержки для создания и развития социально-культурных / коммунально-бытовых объектов</a:t>
            </a:r>
          </a:p>
        </p:txBody>
      </p:sp>
      <p:grpSp>
        <p:nvGrpSpPr>
          <p:cNvPr id="92" name="Группа 91"/>
          <p:cNvGrpSpPr/>
          <p:nvPr/>
        </p:nvGrpSpPr>
        <p:grpSpPr>
          <a:xfrm>
            <a:off x="5257281" y="3297148"/>
            <a:ext cx="699908" cy="315098"/>
            <a:chOff x="798159" y="2010015"/>
            <a:chExt cx="699908" cy="315098"/>
          </a:xfrm>
        </p:grpSpPr>
        <p:sp>
          <p:nvSpPr>
            <p:cNvPr id="93" name="Скругленный прямоугольник 92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885797" y="2109669"/>
              <a:ext cx="34176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</a:t>
              </a:r>
            </a:p>
          </p:txBody>
        </p:sp>
      </p:grpSp>
      <p:sp>
        <p:nvSpPr>
          <p:cNvPr id="96" name="Скругленный прямоугольник 95"/>
          <p:cNvSpPr/>
          <p:nvPr/>
        </p:nvSpPr>
        <p:spPr>
          <a:xfrm>
            <a:off x="6204058" y="3348516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6342439" y="3268957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6285865" y="3376919"/>
            <a:ext cx="20329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Министерство имущественных и </a:t>
            </a:r>
          </a:p>
          <a:p>
            <a:r>
              <a:rPr lang="ru-RU" sz="800" b="1" dirty="0"/>
              <a:t>земельных отношений Камчатского края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808845"/>
              </p:ext>
            </p:extLst>
          </p:nvPr>
        </p:nvGraphicFramePr>
        <p:xfrm>
          <a:off x="8582562" y="3956442"/>
          <a:ext cx="7207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" name="CorelDRAW" r:id="rId15" imgW="583200" imgH="583200" progId="CorelDraw.Graphic.24">
                  <p:embed/>
                </p:oleObj>
              </mc:Choice>
              <mc:Fallback>
                <p:oleObj name="CorelDRAW" r:id="rId15" imgW="583200" imgH="583200" progId="CorelDraw.Graphic.24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2562" y="3956442"/>
                        <a:ext cx="72072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Прямоугольник 98"/>
          <p:cNvSpPr/>
          <p:nvPr/>
        </p:nvSpPr>
        <p:spPr>
          <a:xfrm>
            <a:off x="5160769" y="3964373"/>
            <a:ext cx="33375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/>
              <a:t>РЕГИОНАЛЬНЫЙ ИНВЕСТИЦИОННЫЙ ПРОЕКТ (РИП)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5204725" y="4185618"/>
            <a:ext cx="30934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Региональным инвестиционным проектом признается проект, целью которого является производство товаров</a:t>
            </a:r>
          </a:p>
        </p:txBody>
      </p:sp>
      <p:grpSp>
        <p:nvGrpSpPr>
          <p:cNvPr id="101" name="Группа 100"/>
          <p:cNvGrpSpPr/>
          <p:nvPr/>
        </p:nvGrpSpPr>
        <p:grpSpPr>
          <a:xfrm>
            <a:off x="5326471" y="4555563"/>
            <a:ext cx="699908" cy="315098"/>
            <a:chOff x="798159" y="2010015"/>
            <a:chExt cx="699908" cy="315098"/>
          </a:xfrm>
        </p:grpSpPr>
        <p:sp>
          <p:nvSpPr>
            <p:cNvPr id="102" name="Скругленный прямоугольник 101"/>
            <p:cNvSpPr/>
            <p:nvPr/>
          </p:nvSpPr>
          <p:spPr>
            <a:xfrm>
              <a:off x="798159" y="2089786"/>
              <a:ext cx="138381" cy="13838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878987" y="2010015"/>
              <a:ext cx="619080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7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получатель</a:t>
              </a: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885797" y="2109669"/>
              <a:ext cx="34176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800" b="1" dirty="0"/>
                <a:t>ЮЛ</a:t>
              </a:r>
            </a:p>
          </p:txBody>
        </p:sp>
      </p:grpSp>
      <p:sp>
        <p:nvSpPr>
          <p:cNvPr id="105" name="Скругленный прямоугольник 104"/>
          <p:cNvSpPr/>
          <p:nvPr/>
        </p:nvSpPr>
        <p:spPr>
          <a:xfrm>
            <a:off x="6293011" y="4603084"/>
            <a:ext cx="138381" cy="1383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6479586" y="4550373"/>
            <a:ext cx="54373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оператор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6328703" y="4674171"/>
            <a:ext cx="16033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1" dirty="0"/>
              <a:t>Министерство экономического </a:t>
            </a:r>
          </a:p>
          <a:p>
            <a:r>
              <a:rPr lang="ru-RU" sz="800" b="1" dirty="0"/>
              <a:t>развития Камчатского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66002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9720-1430-DF46-8A1E-D768C54B98EF}" type="slidenum">
              <a:rPr lang="x-none" smtClean="0"/>
              <a:t>3</a:t>
            </a:fld>
            <a:endParaRPr lang="x-none"/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="" xmlns:a16="http://schemas.microsoft.com/office/drawing/2014/main" id="{CD619759-1B46-A085-9BEA-16699177FCA2}"/>
              </a:ext>
            </a:extLst>
          </p:cNvPr>
          <p:cNvSpPr/>
          <p:nvPr/>
        </p:nvSpPr>
        <p:spPr>
          <a:xfrm>
            <a:off x="364550" y="123273"/>
            <a:ext cx="1345621" cy="273844"/>
          </a:xfrm>
          <a:prstGeom prst="roundRect">
            <a:avLst>
              <a:gd name="adj" fmla="val 50000"/>
            </a:avLst>
          </a:prstGeom>
          <a:solidFill>
            <a:srgbClr val="4756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0" rtlCol="0" anchor="ctr"/>
          <a:lstStyle/>
          <a:p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господдержки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12D699B-3924-518D-6259-49B5096496FC}"/>
              </a:ext>
            </a:extLst>
          </p:cNvPr>
          <p:cNvSpPr txBox="1"/>
          <p:nvPr/>
        </p:nvSpPr>
        <p:spPr>
          <a:xfrm>
            <a:off x="288349" y="523609"/>
            <a:ext cx="411277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МЕРЫ ПОДДЕРЖКИ МСП</a:t>
            </a: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6" y="831384"/>
            <a:ext cx="8970821" cy="529001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79E4FD26-1B60-AB26-D7B0-75A18B288E43}"/>
              </a:ext>
            </a:extLst>
          </p:cNvPr>
          <p:cNvSpPr txBox="1"/>
          <p:nvPr/>
        </p:nvSpPr>
        <p:spPr>
          <a:xfrm>
            <a:off x="627016" y="6484150"/>
            <a:ext cx="731788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x-none" sz="800" dirty="0">
                <a:latin typeface="Arial" panose="020B0604020202020204" pitchFamily="34" charset="0"/>
                <a:cs typeface="Arial" panose="020B0604020202020204" pitchFamily="34" charset="0"/>
              </a:rPr>
              <a:t>ИНВЕСТИЦИОННЫЙ </a:t>
            </a:r>
            <a:r>
              <a:rPr lang="x-none" sz="800">
                <a:latin typeface="Arial" panose="020B0604020202020204" pitchFamily="34" charset="0"/>
                <a:cs typeface="Arial" panose="020B0604020202020204" pitchFamily="34" charset="0"/>
              </a:rPr>
              <a:t>ПРОФИЛЬ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Карагинского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6241621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1F1F1"/>
        </a:solidFill>
        <a:ln>
          <a:noFill/>
        </a:ln>
        <a:effectLst/>
      </a:spPr>
      <a:bodyPr lIns="503999" rtlCol="0" anchor="ctr"/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000" b="1" dirty="0" smtClean="0">
            <a:solidFill>
              <a:srgbClr val="4756A0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41979</TotalTime>
  <Words>355</Words>
  <Application>Microsoft Office PowerPoint</Application>
  <PresentationFormat>Лист A4 (210x297 мм)</PresentationFormat>
  <Paragraphs>99</Paragraphs>
  <Slides>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CorelDRAW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 Гугнина</dc:creator>
  <cp:lastModifiedBy>Кривозубова Анна Сергеевна</cp:lastModifiedBy>
  <cp:revision>346</cp:revision>
  <cp:lastPrinted>2024-05-13T03:11:58Z</cp:lastPrinted>
  <dcterms:created xsi:type="dcterms:W3CDTF">2023-11-22T14:19:10Z</dcterms:created>
  <dcterms:modified xsi:type="dcterms:W3CDTF">2024-07-10T04:27:23Z</dcterms:modified>
</cp:coreProperties>
</file>